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8" r:id="rId2"/>
    <p:sldId id="386" r:id="rId3"/>
    <p:sldId id="378" r:id="rId4"/>
    <p:sldId id="409" r:id="rId5"/>
    <p:sldId id="379" r:id="rId6"/>
    <p:sldId id="387" r:id="rId7"/>
    <p:sldId id="390" r:id="rId8"/>
    <p:sldId id="388" r:id="rId9"/>
    <p:sldId id="389" r:id="rId10"/>
    <p:sldId id="259" r:id="rId11"/>
    <p:sldId id="377" r:id="rId12"/>
    <p:sldId id="381" r:id="rId13"/>
    <p:sldId id="382" r:id="rId14"/>
    <p:sldId id="263" r:id="rId15"/>
    <p:sldId id="391" r:id="rId16"/>
    <p:sldId id="404" r:id="rId17"/>
    <p:sldId id="261" r:id="rId18"/>
    <p:sldId id="392" r:id="rId19"/>
    <p:sldId id="376" r:id="rId20"/>
    <p:sldId id="265" r:id="rId21"/>
    <p:sldId id="266" r:id="rId22"/>
    <p:sldId id="394" r:id="rId23"/>
    <p:sldId id="403" r:id="rId24"/>
    <p:sldId id="400" r:id="rId25"/>
    <p:sldId id="406" r:id="rId26"/>
    <p:sldId id="407" r:id="rId27"/>
    <p:sldId id="408" r:id="rId28"/>
    <p:sldId id="405" r:id="rId29"/>
    <p:sldId id="401" r:id="rId30"/>
    <p:sldId id="402" r:id="rId31"/>
    <p:sldId id="399" r:id="rId32"/>
  </p:sldIdLst>
  <p:sldSz cx="12192000" cy="6858000"/>
  <p:notesSz cx="9926638"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0081"/>
    <a:srgbClr val="169BD8"/>
    <a:srgbClr val="E3B55C"/>
    <a:srgbClr val="0097DB"/>
    <a:srgbClr val="232D72"/>
    <a:srgbClr val="BF0038"/>
    <a:srgbClr val="B5A6BD"/>
    <a:srgbClr val="008CAB"/>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66358" autoAdjust="0"/>
  </p:normalViewPr>
  <p:slideViewPr>
    <p:cSldViewPr>
      <p:cViewPr varScale="1">
        <p:scale>
          <a:sx n="48" d="100"/>
          <a:sy n="48" d="100"/>
        </p:scale>
        <p:origin x="816" y="3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301649" cy="34147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3403" y="1"/>
            <a:ext cx="4301649" cy="341472"/>
          </a:xfrm>
          <a:prstGeom prst="rect">
            <a:avLst/>
          </a:prstGeom>
        </p:spPr>
        <p:txBody>
          <a:bodyPr vert="horz" lIns="91440" tIns="45720" rIns="91440" bIns="45720" rtlCol="0"/>
          <a:lstStyle>
            <a:lvl1pPr algn="r">
              <a:defRPr sz="1200"/>
            </a:lvl1pPr>
          </a:lstStyle>
          <a:p>
            <a:endParaRPr lang="en-GB"/>
          </a:p>
        </p:txBody>
      </p:sp>
      <p:sp>
        <p:nvSpPr>
          <p:cNvPr id="4" name="Footer Placeholder 3"/>
          <p:cNvSpPr>
            <a:spLocks noGrp="1"/>
          </p:cNvSpPr>
          <p:nvPr>
            <p:ph type="ftr" sz="quarter" idx="2"/>
          </p:nvPr>
        </p:nvSpPr>
        <p:spPr>
          <a:xfrm>
            <a:off x="1" y="6456204"/>
            <a:ext cx="4301649" cy="34147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3403" y="6456204"/>
            <a:ext cx="4301649" cy="341471"/>
          </a:xfrm>
          <a:prstGeom prst="rect">
            <a:avLst/>
          </a:prstGeom>
        </p:spPr>
        <p:txBody>
          <a:bodyPr vert="horz" lIns="91440" tIns="45720" rIns="91440" bIns="45720" rtlCol="0" anchor="b"/>
          <a:lstStyle>
            <a:lvl1pPr algn="r">
              <a:defRPr sz="1200"/>
            </a:lvl1pPr>
          </a:lstStyle>
          <a:p>
            <a:fld id="{C4AEFB5B-CFFD-4154-8A9F-150D5E8532D2}" type="slidenum">
              <a:rPr lang="en-GB" smtClean="0"/>
              <a:t>‹#›</a:t>
            </a:fld>
            <a:endParaRPr lang="en-GB"/>
          </a:p>
        </p:txBody>
      </p:sp>
    </p:spTree>
    <p:extLst>
      <p:ext uri="{BB962C8B-B14F-4D97-AF65-F5344CB8AC3E}">
        <p14:creationId xmlns:p14="http://schemas.microsoft.com/office/powerpoint/2010/main" val="267572627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41457"/>
          </a:xfrm>
          <a:prstGeom prst="rect">
            <a:avLst/>
          </a:prstGeom>
        </p:spPr>
        <p:txBody>
          <a:bodyPr vert="horz" lIns="80284" tIns="40142" rIns="80284" bIns="40142" rtlCol="0"/>
          <a:lstStyle>
            <a:lvl1pPr algn="l">
              <a:defRPr sz="1100"/>
            </a:lvl1pPr>
          </a:lstStyle>
          <a:p>
            <a:endParaRPr lang="en-US"/>
          </a:p>
        </p:txBody>
      </p:sp>
      <p:sp>
        <p:nvSpPr>
          <p:cNvPr id="3" name="Date Placeholder 2"/>
          <p:cNvSpPr>
            <a:spLocks noGrp="1"/>
          </p:cNvSpPr>
          <p:nvPr>
            <p:ph type="dt" idx="1"/>
          </p:nvPr>
        </p:nvSpPr>
        <p:spPr>
          <a:xfrm>
            <a:off x="5622511" y="0"/>
            <a:ext cx="4301543" cy="341457"/>
          </a:xfrm>
          <a:prstGeom prst="rect">
            <a:avLst/>
          </a:prstGeom>
        </p:spPr>
        <p:txBody>
          <a:bodyPr vert="horz" lIns="80284" tIns="40142" rIns="80284" bIns="40142" rtlCol="0"/>
          <a:lstStyle>
            <a:lvl1pPr algn="r">
              <a:defRPr sz="1100"/>
            </a:lvl1pPr>
          </a:lstStyle>
          <a:p>
            <a:endParaRPr lang="en-US"/>
          </a:p>
        </p:txBody>
      </p:sp>
      <p:sp>
        <p:nvSpPr>
          <p:cNvPr id="4" name="Slide Image Placeholder 3"/>
          <p:cNvSpPr>
            <a:spLocks noGrp="1" noRot="1" noChangeAspect="1"/>
          </p:cNvSpPr>
          <p:nvPr>
            <p:ph type="sldImg" idx="2"/>
          </p:nvPr>
        </p:nvSpPr>
        <p:spPr>
          <a:xfrm>
            <a:off x="2924175" y="849313"/>
            <a:ext cx="4078288" cy="2295525"/>
          </a:xfrm>
          <a:prstGeom prst="rect">
            <a:avLst/>
          </a:prstGeom>
          <a:noFill/>
          <a:ln w="12700">
            <a:solidFill>
              <a:prstClr val="black"/>
            </a:solidFill>
          </a:ln>
        </p:spPr>
        <p:txBody>
          <a:bodyPr vert="horz" lIns="80284" tIns="40142" rIns="80284" bIns="40142" rtlCol="0" anchor="ctr"/>
          <a:lstStyle/>
          <a:p>
            <a:endParaRPr lang="en-US"/>
          </a:p>
        </p:txBody>
      </p:sp>
      <p:sp>
        <p:nvSpPr>
          <p:cNvPr id="5" name="Notes Placeholder 4"/>
          <p:cNvSpPr>
            <a:spLocks noGrp="1"/>
          </p:cNvSpPr>
          <p:nvPr>
            <p:ph type="body" sz="quarter" idx="3"/>
          </p:nvPr>
        </p:nvSpPr>
        <p:spPr>
          <a:xfrm>
            <a:off x="992664" y="3271382"/>
            <a:ext cx="7941310" cy="2676584"/>
          </a:xfrm>
          <a:prstGeom prst="rect">
            <a:avLst/>
          </a:prstGeom>
        </p:spPr>
        <p:txBody>
          <a:bodyPr vert="horz" lIns="80284" tIns="40142" rIns="80284" bIns="4014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456219"/>
            <a:ext cx="4301543" cy="341456"/>
          </a:xfrm>
          <a:prstGeom prst="rect">
            <a:avLst/>
          </a:prstGeom>
        </p:spPr>
        <p:txBody>
          <a:bodyPr vert="horz" lIns="80284" tIns="40142" rIns="80284" bIns="40142" rtlCol="0" anchor="b"/>
          <a:lstStyle>
            <a:lvl1pPr algn="l">
              <a:defRPr sz="1100"/>
            </a:lvl1pPr>
          </a:lstStyle>
          <a:p>
            <a:endParaRPr lang="en-US"/>
          </a:p>
        </p:txBody>
      </p:sp>
      <p:sp>
        <p:nvSpPr>
          <p:cNvPr id="7" name="Slide Number Placeholder 6"/>
          <p:cNvSpPr>
            <a:spLocks noGrp="1"/>
          </p:cNvSpPr>
          <p:nvPr>
            <p:ph type="sldNum" sz="quarter" idx="5"/>
          </p:nvPr>
        </p:nvSpPr>
        <p:spPr>
          <a:xfrm>
            <a:off x="5622511" y="6456219"/>
            <a:ext cx="4301543" cy="341456"/>
          </a:xfrm>
          <a:prstGeom prst="rect">
            <a:avLst/>
          </a:prstGeom>
        </p:spPr>
        <p:txBody>
          <a:bodyPr vert="horz" lIns="80284" tIns="40142" rIns="80284" bIns="40142" rtlCol="0" anchor="b"/>
          <a:lstStyle>
            <a:lvl1pPr algn="r">
              <a:defRPr sz="1100"/>
            </a:lvl1pPr>
          </a:lstStyle>
          <a:p>
            <a:fld id="{30B86BD3-3C01-9B47-85AB-250ECF7503E9}" type="slidenum">
              <a:rPr lang="en-US" smtClean="0"/>
              <a:t>‹#›</a:t>
            </a:fld>
            <a:endParaRPr lang="en-US"/>
          </a:p>
        </p:txBody>
      </p:sp>
    </p:spTree>
    <p:extLst>
      <p:ext uri="{BB962C8B-B14F-4D97-AF65-F5344CB8AC3E}">
        <p14:creationId xmlns:p14="http://schemas.microsoft.com/office/powerpoint/2010/main" val="128221023"/>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025833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627731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612597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620507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So why do inter-parental relationships matter? - 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Go through the following main findings from the research as indicated on the slide. </a:t>
            </a:r>
            <a:endParaRPr lang="en-GB" baseline="0"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016647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Relationships matter for children. The evidence shows that:</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Poor quality parental relationships, conflict and relationship breakdown are associated with poor parenting and poor outcomes for children.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Children are more likely to experience physical and mental health behavioural problems, long term socio-economic disadvantages, poor relational capability and difficulties in school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Parental relationships provide a ‘blueprint’ for children for future relationships.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218667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Provide a brief explanation of the Vulnerability, stress, adaptation (VSA) model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Bradbury and </a:t>
            </a:r>
            <a:r>
              <a:rPr lang="en-GB" sz="1200" kern="1200" dirty="0" err="1" smtClean="0">
                <a:solidFill>
                  <a:schemeClr val="tx1"/>
                </a:solidFill>
                <a:effectLst/>
                <a:latin typeface="+mn-lt"/>
                <a:ea typeface="+mn-ea"/>
                <a:cs typeface="+mn-cs"/>
              </a:rPr>
              <a:t>Karney</a:t>
            </a:r>
            <a:r>
              <a:rPr lang="en-GB" sz="1200" kern="1200" dirty="0" smtClean="0">
                <a:solidFill>
                  <a:schemeClr val="tx1"/>
                </a:solidFill>
                <a:effectLst/>
                <a:latin typeface="+mn-lt"/>
                <a:ea typeface="+mn-ea"/>
                <a:cs typeface="+mn-cs"/>
              </a:rPr>
              <a:t> (2004) provide a useful way of understanding what happens to couples when they are facing stressful life events and transitions.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VSA model helps us to understand that relationship quality and stability are a result of three interrelated factors:</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	</a:t>
            </a:r>
            <a:r>
              <a:rPr lang="en-GB" sz="1200" b="1" u="sng" kern="1200" dirty="0" smtClean="0">
                <a:solidFill>
                  <a:schemeClr val="tx1"/>
                </a:solidFill>
                <a:effectLst/>
                <a:latin typeface="+mn-lt"/>
                <a:ea typeface="+mn-ea"/>
                <a:cs typeface="+mn-cs"/>
              </a:rPr>
              <a:t>Enduring vulnerabilities</a:t>
            </a:r>
            <a:r>
              <a:rPr lang="en-GB" sz="1200" kern="1200" dirty="0" smtClean="0">
                <a:solidFill>
                  <a:schemeClr val="tx1"/>
                </a:solidFill>
                <a:effectLst/>
                <a:latin typeface="+mn-lt"/>
                <a:ea typeface="+mn-ea"/>
                <a:cs typeface="+mn-cs"/>
              </a:rPr>
              <a:t> – personal traits and experiences that each 			person brings to the relationship, which are often related to the attachment                             patterns.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	</a:t>
            </a:r>
            <a:r>
              <a:rPr lang="en-GB" sz="1200" b="1" u="sng" kern="1200" dirty="0" smtClean="0">
                <a:solidFill>
                  <a:schemeClr val="tx1"/>
                </a:solidFill>
                <a:effectLst/>
                <a:latin typeface="+mn-lt"/>
                <a:ea typeface="+mn-ea"/>
                <a:cs typeface="+mn-cs"/>
              </a:rPr>
              <a:t>Stressful events</a:t>
            </a:r>
            <a:r>
              <a:rPr lang="en-GB" sz="1200" kern="1200" dirty="0" smtClean="0">
                <a:solidFill>
                  <a:schemeClr val="tx1"/>
                </a:solidFill>
                <a:effectLst/>
                <a:latin typeface="+mn-lt"/>
                <a:ea typeface="+mn-ea"/>
                <a:cs typeface="+mn-cs"/>
              </a:rPr>
              <a:t> – the life events they encounter, such as having a baby,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illness and unemployment, increases a partners need for support at the same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time as reducing their capacity to provide it.</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	</a:t>
            </a:r>
            <a:r>
              <a:rPr lang="en-GB" sz="1200" b="1" u="sng" kern="1200" dirty="0" smtClean="0">
                <a:solidFill>
                  <a:schemeClr val="tx1"/>
                </a:solidFill>
                <a:effectLst/>
                <a:latin typeface="+mn-lt"/>
                <a:ea typeface="+mn-ea"/>
                <a:cs typeface="+mn-cs"/>
              </a:rPr>
              <a:t>Adaptive processes</a:t>
            </a:r>
            <a:r>
              <a:rPr lang="en-GB" sz="1200" kern="1200" dirty="0" smtClean="0">
                <a:solidFill>
                  <a:schemeClr val="tx1"/>
                </a:solidFill>
                <a:effectLst/>
                <a:latin typeface="+mn-lt"/>
                <a:ea typeface="+mn-ea"/>
                <a:cs typeface="+mn-cs"/>
              </a:rPr>
              <a:t> – how the couple communicate, behave and cope during difficult times. </a:t>
            </a:r>
            <a:endParaRPr lang="en-US" sz="1200" kern="1200" dirty="0" smtClean="0">
              <a:solidFill>
                <a:schemeClr val="tx1"/>
              </a:solidFill>
              <a:effectLst/>
              <a:latin typeface="+mn-lt"/>
              <a:ea typeface="+mn-ea"/>
              <a:cs typeface="+mn-cs"/>
            </a:endParaRPr>
          </a:p>
          <a:p>
            <a:endParaRPr lang="en-GB" dirty="0"/>
          </a:p>
        </p:txBody>
      </p:sp>
      <p:sp>
        <p:nvSpPr>
          <p:cNvPr id="5" name="Date Placeholder 4">
            <a:extLst>
              <a:ext uri="{FF2B5EF4-FFF2-40B4-BE49-F238E27FC236}">
                <a16:creationId xmlns:a16="http://schemas.microsoft.com/office/drawing/2014/main" id="{FF110383-4ACE-4124-9D45-F454A8DF2812}"/>
              </a:ext>
            </a:extLst>
          </p:cNvPr>
          <p:cNvSpPr>
            <a:spLocks noGrp="1"/>
          </p:cNvSpPr>
          <p:nvPr>
            <p:ph type="dt" idx="11"/>
          </p:nvPr>
        </p:nvSpPr>
        <p:spPr/>
        <p:txBody>
          <a:bodyPr/>
          <a:lstStyle/>
          <a:p>
            <a:endParaRPr lang="en-US"/>
          </a:p>
        </p:txBody>
      </p:sp>
    </p:spTree>
    <p:extLst>
      <p:ext uri="{BB962C8B-B14F-4D97-AF65-F5344CB8AC3E}">
        <p14:creationId xmlns:p14="http://schemas.microsoft.com/office/powerpoint/2010/main" val="2336508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To help understanding of the VSA Model here is an example of a family describing the key components and linking the vulnerabilities and stressful life events to the destructive conflict communication patterns, and behaviours that are ways of adapting or relating.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Ask participants to work in pairs to apply the model to a family they know about and to explore parents’ experiences:</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Vulnerabilities and strengths</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Current or recent stressful life events</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How this might be effecting the way they communicate</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Ask participants the share their reflections on what this has highlighted for them, a new perspective or way of seeing the family situation.</a:t>
            </a:r>
            <a:endParaRPr lang="en-US" sz="1200" kern="1200" dirty="0" smtClean="0">
              <a:solidFill>
                <a:schemeClr val="tx1"/>
              </a:solidFill>
              <a:effectLst/>
              <a:latin typeface="+mn-lt"/>
              <a:ea typeface="+mn-ea"/>
              <a:cs typeface="+mn-cs"/>
            </a:endParaRPr>
          </a:p>
          <a:p>
            <a:endParaRPr lang="en-GB" dirty="0"/>
          </a:p>
        </p:txBody>
      </p:sp>
      <p:sp>
        <p:nvSpPr>
          <p:cNvPr id="5" name="Date Placeholder 4">
            <a:extLst>
              <a:ext uri="{FF2B5EF4-FFF2-40B4-BE49-F238E27FC236}">
                <a16:creationId xmlns:a16="http://schemas.microsoft.com/office/drawing/2014/main" id="{FF110383-4ACE-4124-9D45-F454A8DF2812}"/>
              </a:ext>
            </a:extLst>
          </p:cNvPr>
          <p:cNvSpPr>
            <a:spLocks noGrp="1"/>
          </p:cNvSpPr>
          <p:nvPr>
            <p:ph type="dt" idx="11"/>
          </p:nvPr>
        </p:nvSpPr>
        <p:spPr/>
        <p:txBody>
          <a:bodyPr/>
          <a:lstStyle/>
          <a:p>
            <a:endParaRPr lang="en-US"/>
          </a:p>
        </p:txBody>
      </p:sp>
    </p:spTree>
    <p:extLst>
      <p:ext uri="{BB962C8B-B14F-4D97-AF65-F5344CB8AC3E}">
        <p14:creationId xmlns:p14="http://schemas.microsoft.com/office/powerpoint/2010/main" val="2973717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aseline="0" dirty="0"/>
          </a:p>
          <a:p>
            <a:pPr marL="171450" indent="-171450">
              <a:buFont typeface="Arial" panose="020B0604020202020204" pitchFamily="34" charset="0"/>
              <a:buChar char="•"/>
            </a:pPr>
            <a:endParaRPr lang="en-GB" baseline="0" dirty="0"/>
          </a:p>
          <a:p>
            <a:r>
              <a:rPr lang="en-GB" sz="1200" b="1" kern="1200" dirty="0" smtClean="0">
                <a:solidFill>
                  <a:schemeClr val="tx1"/>
                </a:solidFill>
                <a:effectLst/>
                <a:latin typeface="+mn-lt"/>
                <a:ea typeface="+mn-ea"/>
                <a:cs typeface="+mn-cs"/>
              </a:rPr>
              <a:t>Facilitators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Stressful Life Events-Parents</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participants to volunteer any stressful life events they might think of: Most will be identified under one of these headings: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Money / finance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Housing / homelessness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Sex / fidelity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New baby / childcare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Health problems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Disability </a:t>
            </a:r>
            <a:endParaRPr lang="en-US" sz="1200" kern="1200" dirty="0" smtClean="0">
              <a:solidFill>
                <a:schemeClr val="tx1"/>
              </a:solidFill>
              <a:effectLst/>
              <a:latin typeface="+mn-lt"/>
              <a:ea typeface="+mn-ea"/>
              <a:cs typeface="+mn-cs"/>
            </a:endParaRPr>
          </a:p>
          <a:p>
            <a:endParaRPr lang="en-GB" dirty="0"/>
          </a:p>
        </p:txBody>
      </p:sp>
      <p:sp>
        <p:nvSpPr>
          <p:cNvPr id="5" name="Date Placeholder 4">
            <a:extLst>
              <a:ext uri="{FF2B5EF4-FFF2-40B4-BE49-F238E27FC236}">
                <a16:creationId xmlns:a16="http://schemas.microsoft.com/office/drawing/2014/main" id="{4D65BC4C-41D7-4E5D-B558-0345CA017E7D}"/>
              </a:ext>
            </a:extLst>
          </p:cNvPr>
          <p:cNvSpPr>
            <a:spLocks noGrp="1"/>
          </p:cNvSpPr>
          <p:nvPr>
            <p:ph type="dt" idx="11"/>
          </p:nvPr>
        </p:nvSpPr>
        <p:spPr/>
        <p:txBody>
          <a:bodyPr/>
          <a:lstStyle/>
          <a:p>
            <a:endParaRPr lang="en-US"/>
          </a:p>
        </p:txBody>
      </p:sp>
    </p:spTree>
    <p:extLst>
      <p:ext uri="{BB962C8B-B14F-4D97-AF65-F5344CB8AC3E}">
        <p14:creationId xmlns:p14="http://schemas.microsoft.com/office/powerpoint/2010/main" val="652425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aseline="0" dirty="0"/>
          </a:p>
          <a:p>
            <a:r>
              <a:rPr lang="en-GB" sz="1200" b="1" kern="1200" dirty="0" smtClean="0">
                <a:solidFill>
                  <a:schemeClr val="tx1"/>
                </a:solidFill>
                <a:effectLst/>
                <a:latin typeface="+mn-lt"/>
                <a:ea typeface="+mn-ea"/>
                <a:cs typeface="+mn-cs"/>
              </a:rPr>
              <a:t>Facilitator input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Stressful Life Events-Young People</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model illustrates how the parent’s stressful life events may be affecting the child/ young person. Talk through each of the circles: young person will be impacted upon by parents’ stressful like events. This may be compounded by being part of a blended family where there are more adult relationships in play.</a:t>
            </a:r>
            <a:endParaRPr lang="en-US" sz="1200" kern="1200" dirty="0" smtClean="0">
              <a:solidFill>
                <a:schemeClr val="tx1"/>
              </a:solidFill>
              <a:effectLst/>
              <a:latin typeface="+mn-lt"/>
              <a:ea typeface="+mn-ea"/>
              <a:cs typeface="+mn-cs"/>
            </a:endParaRPr>
          </a:p>
          <a:p>
            <a:endParaRPr lang="en-GB" dirty="0"/>
          </a:p>
        </p:txBody>
      </p:sp>
      <p:sp>
        <p:nvSpPr>
          <p:cNvPr id="5" name="Date Placeholder 4">
            <a:extLst>
              <a:ext uri="{FF2B5EF4-FFF2-40B4-BE49-F238E27FC236}">
                <a16:creationId xmlns:a16="http://schemas.microsoft.com/office/drawing/2014/main" id="{4D65BC4C-41D7-4E5D-B558-0345CA017E7D}"/>
              </a:ext>
            </a:extLst>
          </p:cNvPr>
          <p:cNvSpPr>
            <a:spLocks noGrp="1"/>
          </p:cNvSpPr>
          <p:nvPr>
            <p:ph type="dt" idx="11"/>
          </p:nvPr>
        </p:nvSpPr>
        <p:spPr/>
        <p:txBody>
          <a:bodyPr/>
          <a:lstStyle/>
          <a:p>
            <a:endParaRPr lang="en-US"/>
          </a:p>
        </p:txBody>
      </p:sp>
    </p:spTree>
    <p:extLst>
      <p:ext uri="{BB962C8B-B14F-4D97-AF65-F5344CB8AC3E}">
        <p14:creationId xmlns:p14="http://schemas.microsoft.com/office/powerpoint/2010/main" val="3719762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Impact of inter–parental conflict – Film Clip Kids talk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this clip, children are talking about how it feels for them when their parents argue and what it is like for them when their parents make up.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Play the clip and then facilitate a discussion asking participants to identify the impact on the children of their parents arguing and drawing out the less obvious effects of parental conflict that the children are expressing – e.g. powerless frustrated. Highlight how children feel when they see their parents repair after a disagreement.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Move on to explain the impact on:</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Parenting.</a:t>
            </a:r>
            <a:r>
              <a:rPr lang="en-GB" sz="1200" kern="1200" dirty="0" smtClean="0">
                <a:solidFill>
                  <a:schemeClr val="tx1"/>
                </a:solidFill>
                <a:effectLst/>
                <a:latin typeface="+mn-lt"/>
                <a:ea typeface="+mn-ea"/>
                <a:cs typeface="+mn-cs"/>
              </a:rPr>
              <a:t> Explain these are ways parents can behave towards children when they are experiencing conflict in their couple relationship. Often children with special needs are scapegoated. Explain what each parenting style can look like and the effect on the child. Parents can treat their children in one of these ways as they are unconsciously deflecting from their own relationship conflict. </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Effects on children.</a:t>
            </a:r>
            <a:r>
              <a:rPr lang="en-GB" sz="1200" kern="1200" dirty="0" smtClean="0">
                <a:solidFill>
                  <a:schemeClr val="tx1"/>
                </a:solidFill>
                <a:effectLst/>
                <a:latin typeface="+mn-lt"/>
                <a:ea typeface="+mn-ea"/>
                <a:cs typeface="+mn-cs"/>
              </a:rPr>
              <a:t> Explain that these are ways a child can react to a conflict in the home. It is a clue that this child may be living with parents or co – parents in conflict. Explain children’s respond to conflict in diverse ways: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troublesome child – some children become aggressive and difficult and may develop behavioural problems.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sad troubled child - some children can develop emotional problems such as anxiety and depression.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parent child – some children respond by comforting their parents or trying to help sort the problem out. This child-to-prevent reversal of roles is particularly for girls.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22064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 Provide the group with an overview of the session – that it will develop our understanding of: Why does parental conflict matter to schools?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is parental conflict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we can do to help prevent / reduce parental conflict  </a:t>
            </a:r>
            <a:endParaRPr lang="en-US" sz="1200" kern="1200" dirty="0" smtClean="0">
              <a:solidFill>
                <a:schemeClr val="tx1"/>
              </a:solidFill>
              <a:effectLst/>
              <a:latin typeface="+mn-lt"/>
              <a:ea typeface="+mn-ea"/>
              <a:cs typeface="+mn-cs"/>
            </a:endParaRPr>
          </a:p>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273838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648726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162508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quote is from a PSA in Hartlepool who has done skills based training and felt equipped to ask a parent about the situation at home.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 pairs or small groups ask participants to reflect on the quote.</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Ask participants to share their experience / views on the role of schools based staff in approaching parental conflict</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might you see in schools that might lead to you to think that a child might be experiencing destructive parental conflict at home?</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95237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small groups read the case study and map out the information onto the blank VSA template. Blank templates for this case study are available in your Resource Pack.</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do we know?</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might we need to now and what might be helpful questions?</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How can the school respond helpfully to this situation?</a:t>
            </a:r>
            <a:endParaRPr lang="en-US" sz="1200" kern="1200" dirty="0" smtClean="0">
              <a:solidFill>
                <a:schemeClr val="tx1"/>
              </a:solidFill>
              <a:effectLst/>
              <a:latin typeface="+mn-lt"/>
              <a:ea typeface="+mn-ea"/>
              <a:cs typeface="+mn-cs"/>
            </a:endParaRPr>
          </a:p>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703979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Slide 24/25/26/27- Facilitator input</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Having Helpful Conversations: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Talk the group through the following model, known as Brief Encounters. This may be one significant conversation.</a:t>
            </a:r>
            <a:endParaRPr lang="en-US" sz="1200" kern="1200" dirty="0" smtClean="0">
              <a:solidFill>
                <a:schemeClr val="tx1"/>
              </a:solidFill>
              <a:effectLst/>
              <a:latin typeface="+mn-lt"/>
              <a:ea typeface="+mn-ea"/>
              <a:cs typeface="+mn-cs"/>
            </a:endParaRPr>
          </a:p>
          <a:p>
            <a:r>
              <a:rPr lang="en-GB" sz="1200" u="sng" kern="1200" dirty="0" smtClean="0">
                <a:solidFill>
                  <a:schemeClr val="tx1"/>
                </a:solidFill>
                <a:effectLst/>
                <a:latin typeface="+mn-lt"/>
                <a:ea typeface="+mn-ea"/>
                <a:cs typeface="+mn-cs"/>
              </a:rPr>
              <a:t>Recognise</a:t>
            </a:r>
            <a:r>
              <a:rPr lang="en-GB" sz="1200" kern="1200" dirty="0" smtClean="0">
                <a:solidFill>
                  <a:schemeClr val="tx1"/>
                </a:solidFill>
                <a:effectLst/>
                <a:latin typeface="+mn-lt"/>
                <a:ea typeface="+mn-ea"/>
                <a:cs typeface="+mn-cs"/>
              </a:rPr>
              <a:t>: asking helpful questions can help to acknowledge that you have picked up some relationship difficulties and that a parent may find it helpful to share and talk.</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participants for examples of when they might have done this and what may have prompted them to have the conversation.</a:t>
            </a:r>
            <a:endParaRPr lang="en-US" sz="1200" kern="1200" dirty="0" smtClean="0">
              <a:solidFill>
                <a:schemeClr val="tx1"/>
              </a:solidFill>
              <a:effectLst/>
              <a:latin typeface="+mn-lt"/>
              <a:ea typeface="+mn-ea"/>
              <a:cs typeface="+mn-cs"/>
            </a:endParaRPr>
          </a:p>
          <a:p>
            <a:r>
              <a:rPr lang="en-GB" sz="1200" u="sng" kern="1200" dirty="0" smtClean="0">
                <a:solidFill>
                  <a:schemeClr val="tx1"/>
                </a:solidFill>
                <a:effectLst/>
                <a:latin typeface="+mn-lt"/>
                <a:ea typeface="+mn-ea"/>
                <a:cs typeface="+mn-cs"/>
              </a:rPr>
              <a:t>Respond</a:t>
            </a:r>
            <a:r>
              <a:rPr lang="en-GB" sz="1200" kern="1200" dirty="0" smtClean="0">
                <a:solidFill>
                  <a:schemeClr val="tx1"/>
                </a:solidFill>
                <a:effectLst/>
                <a:latin typeface="+mn-lt"/>
                <a:ea typeface="+mn-ea"/>
                <a:cs typeface="+mn-cs"/>
              </a:rPr>
              <a:t>: Open questions and using active listening to help the parents explore and to understand what is going on and to appreciate the impact the situation may be having on the child/</a:t>
            </a:r>
            <a:r>
              <a:rPr lang="en-GB" sz="1200" kern="1200" dirty="0" err="1" smtClean="0">
                <a:solidFill>
                  <a:schemeClr val="tx1"/>
                </a:solidFill>
                <a:effectLst/>
                <a:latin typeface="+mn-lt"/>
                <a:ea typeface="+mn-ea"/>
                <a:cs typeface="+mn-cs"/>
              </a:rPr>
              <a:t>ren</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GB" sz="1200" u="sng" kern="1200" dirty="0" smtClean="0">
                <a:solidFill>
                  <a:schemeClr val="tx1"/>
                </a:solidFill>
                <a:effectLst/>
                <a:latin typeface="+mn-lt"/>
                <a:ea typeface="+mn-ea"/>
                <a:cs typeface="+mn-cs"/>
              </a:rPr>
              <a:t>Review</a:t>
            </a:r>
            <a:r>
              <a:rPr lang="en-GB" sz="1200" kern="1200" dirty="0" smtClean="0">
                <a:solidFill>
                  <a:schemeClr val="tx1"/>
                </a:solidFill>
                <a:effectLst/>
                <a:latin typeface="+mn-lt"/>
                <a:ea typeface="+mn-ea"/>
                <a:cs typeface="+mn-cs"/>
              </a:rPr>
              <a:t>: Jointly share what has been the result of the conversation and make sure the parent is happy and clear about the outcome.</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the group to say what a possible positive outcome might be:</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E.g. (Parents to talk with child’s other parent about how they might make some changes, Parents to talk with child to reassure, Parents to seek more specialist help)</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196328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580035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159067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86026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b="1"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Go through each of the potential actions that a school could take to respond positively to help Reduce Parental Conflict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group to identify:</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is the schools already doing to reduce destructive parental conflict?</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is the school already doing that could be adapted to address this need?</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What else could our school be doing to strengthen parental relationships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435809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449967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quote provides us with some context. We can estimate how many children are impacted by destructive parental conflict.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2340019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797600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723DEA9-CBA4-432F-B0A5-948CDEB98E83}" type="slidenum">
              <a:rPr lang="en-GB" smtClean="0"/>
              <a:t>31</a:t>
            </a:fld>
            <a:endParaRPr lang="en-GB"/>
          </a:p>
        </p:txBody>
      </p:sp>
    </p:spTree>
    <p:extLst>
      <p:ext uri="{BB962C8B-B14F-4D97-AF65-F5344CB8AC3E}">
        <p14:creationId xmlns:p14="http://schemas.microsoft.com/office/powerpoint/2010/main" val="1066460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What do we mean by destructive parental conflict, why does it matter?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Before doing the activity ‘check in’ to ensure that all group members feel okay doing some interactive activities. Talking about conflict with can be hard and sometimes and some group members may have personal experience of this in their own families.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Exercise in pairs or small groups</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Give each pair or group a piece of flipchart paper and pen, divide the paper into 3 sections</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Ask colleagues to:</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Think about what is meant by the term parental conflict – try to write a definition</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List words they would use to describe what parental conflict looks like</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Think about how this might impact on children, what would they say or see?</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Adverse Childhood Experiences (ACEs)</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Parental conflict and separation / divorce is listed as one of the ACE’s that contribute to higher likely hood of children experiencing physical and mental health behavioural problems, long-term social – economic disadvantage, poor relational capacity and difficulties in school.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04370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evidence shows that:</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Poor quality parental relationships, conflict and relationship breakdown are assorted with poor parenting and poor outcomes for children</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Children more likely to experience physical and mental health behavioural problems, long term social – economic disadvantaged, poor relational capacity and difficulties in school.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Parental relationships provide a “blueprint” for children for future relationships.</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More detailed information on the longitudinal study is available from the Early Intervention Foundation; research conducted by Professor Gordon Harold ET at university of Sussex.</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Children and young people may be telling you that something is wrong by their behaviour – this may be by being disruptive or by being quiet and withdrawn.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70482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Facilitator input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Two key points highlighted that are relevant to schools that are based in rigorous academic research and evidence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78489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Slide 7 / Slide 8 - Facilitator input </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How do we know what experiences the children/ students we have in school are having at home?</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Encourage a discussion of how the participants see a link between some externalising behaviours and internalising behaviours (those listed on the slides) and conflict that may be present between parents.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Prompt issues: Children may appear to be troublesome, sad/troubled. Explain that we cover some of this later on in the briefing</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217659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712068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Slide 9/10/11/12 – Facilitator input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group members to define Couple, Co-Parenting and Relationship Quality.</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‘take home message’ is that it’s the quality of the relationship that is important not the ‘status’ i.e. married/not married/living together/parenting when separated</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‘Couple relationships’</a:t>
            </a:r>
            <a:r>
              <a:rPr lang="en-GB" sz="1200" kern="1200" dirty="0" smtClean="0">
                <a:solidFill>
                  <a:schemeClr val="tx1"/>
                </a:solidFill>
                <a:effectLst/>
                <a:latin typeface="+mn-lt"/>
                <a:ea typeface="+mn-ea"/>
                <a:cs typeface="+mn-cs"/>
              </a:rPr>
              <a:t> is used to denote all forms of adult partnership. In 2015 87% of babies were registered by parents who were either married, in a ……. Partnership or cohabiting. However, for some parents, their relationship with one another is less formal or more ambivalent, they may be together as a couple but living apart, they may be separated, or they may be uncertain as to whether they are in a committed relationship. </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‘Co-parenting’</a:t>
            </a:r>
            <a:r>
              <a:rPr lang="en-GB" sz="1200" kern="1200" dirty="0" smtClean="0">
                <a:solidFill>
                  <a:schemeClr val="tx1"/>
                </a:solidFill>
                <a:effectLst/>
                <a:latin typeface="+mn-lt"/>
                <a:ea typeface="+mn-ea"/>
                <a:cs typeface="+mn-cs"/>
              </a:rPr>
              <a:t> is a term used by professionals (but rarely by parents themselves). It is a shortened version of co – operative parenting. It refers to the experience of raising a child after separation, with the Childs’ other parents, often referred to as an ‘ex’.</a:t>
            </a:r>
            <a:endParaRPr lang="en-US"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Relationship ‘quality’</a:t>
            </a:r>
            <a:r>
              <a:rPr lang="en-GB" sz="1200" kern="1200" dirty="0" smtClean="0">
                <a:solidFill>
                  <a:schemeClr val="tx1"/>
                </a:solidFill>
                <a:effectLst/>
                <a:latin typeface="+mn-lt"/>
                <a:ea typeface="+mn-ea"/>
                <a:cs typeface="+mn-cs"/>
              </a:rPr>
              <a:t> rather than the status of the relationship is a more helpful indicator of wellbeing in a society where the formalisation and dissolution. A relationship becomes more complex and diverse. It also provides a more sophisticated way for allocating support to families where it is most needed </a:t>
            </a:r>
            <a:endParaRPr lang="en-US" sz="1200" kern="1200" dirty="0" smtClean="0">
              <a:solidFill>
                <a:schemeClr val="tx1"/>
              </a:solidFill>
              <a:effectLst/>
              <a:latin typeface="+mn-lt"/>
              <a:ea typeface="+mn-ea"/>
              <a:cs typeface="+mn-cs"/>
            </a:endParaRPr>
          </a:p>
          <a:p>
            <a:endParaRPr lang="en-GB"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925571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446240" y="1446479"/>
            <a:ext cx="1508125" cy="1496695"/>
          </a:xfrm>
          <a:custGeom>
            <a:avLst/>
            <a:gdLst/>
            <a:ahLst/>
            <a:cxnLst/>
            <a:rect l="l" t="t" r="r" b="b"/>
            <a:pathLst>
              <a:path w="1508125" h="1496695">
                <a:moveTo>
                  <a:pt x="780097" y="0"/>
                </a:moveTo>
                <a:lnTo>
                  <a:pt x="734013" y="1370"/>
                </a:lnTo>
                <a:lnTo>
                  <a:pt x="680110" y="5473"/>
                </a:lnTo>
                <a:lnTo>
                  <a:pt x="615276" y="14071"/>
                </a:lnTo>
                <a:lnTo>
                  <a:pt x="488734" y="46875"/>
                </a:lnTo>
                <a:lnTo>
                  <a:pt x="442056" y="64642"/>
                </a:lnTo>
                <a:lnTo>
                  <a:pt x="383273" y="96088"/>
                </a:lnTo>
                <a:lnTo>
                  <a:pt x="348598" y="121374"/>
                </a:lnTo>
                <a:lnTo>
                  <a:pt x="299060" y="159212"/>
                </a:lnTo>
                <a:lnTo>
                  <a:pt x="284073" y="171856"/>
                </a:lnTo>
                <a:lnTo>
                  <a:pt x="267181" y="185524"/>
                </a:lnTo>
                <a:lnTo>
                  <a:pt x="250091" y="200756"/>
                </a:lnTo>
                <a:lnTo>
                  <a:pt x="232806" y="217553"/>
                </a:lnTo>
                <a:lnTo>
                  <a:pt x="215328" y="235915"/>
                </a:lnTo>
                <a:lnTo>
                  <a:pt x="197559" y="257541"/>
                </a:lnTo>
                <a:lnTo>
                  <a:pt x="180962" y="277118"/>
                </a:lnTo>
                <a:lnTo>
                  <a:pt x="165536" y="294645"/>
                </a:lnTo>
                <a:lnTo>
                  <a:pt x="151282" y="310121"/>
                </a:lnTo>
                <a:lnTo>
                  <a:pt x="139120" y="325742"/>
                </a:lnTo>
                <a:lnTo>
                  <a:pt x="109830" y="371048"/>
                </a:lnTo>
                <a:lnTo>
                  <a:pt x="76580" y="432027"/>
                </a:lnTo>
                <a:lnTo>
                  <a:pt x="53144" y="490220"/>
                </a:lnTo>
                <a:lnTo>
                  <a:pt x="40306" y="541235"/>
                </a:lnTo>
                <a:lnTo>
                  <a:pt x="35474" y="560473"/>
                </a:lnTo>
                <a:lnTo>
                  <a:pt x="31323" y="574829"/>
                </a:lnTo>
                <a:lnTo>
                  <a:pt x="27851" y="584301"/>
                </a:lnTo>
                <a:lnTo>
                  <a:pt x="24629" y="592795"/>
                </a:lnTo>
                <a:lnTo>
                  <a:pt x="21993" y="602656"/>
                </a:lnTo>
                <a:lnTo>
                  <a:pt x="19942" y="613883"/>
                </a:lnTo>
                <a:lnTo>
                  <a:pt x="18478" y="626478"/>
                </a:lnTo>
                <a:lnTo>
                  <a:pt x="18478" y="629665"/>
                </a:lnTo>
                <a:lnTo>
                  <a:pt x="18224" y="633564"/>
                </a:lnTo>
                <a:lnTo>
                  <a:pt x="17703" y="638200"/>
                </a:lnTo>
                <a:lnTo>
                  <a:pt x="16916" y="646010"/>
                </a:lnTo>
                <a:lnTo>
                  <a:pt x="15520" y="655061"/>
                </a:lnTo>
                <a:lnTo>
                  <a:pt x="13754" y="665370"/>
                </a:lnTo>
                <a:lnTo>
                  <a:pt x="11615" y="676934"/>
                </a:lnTo>
                <a:lnTo>
                  <a:pt x="9105" y="689749"/>
                </a:lnTo>
                <a:lnTo>
                  <a:pt x="5640" y="723001"/>
                </a:lnTo>
                <a:lnTo>
                  <a:pt x="3055" y="751662"/>
                </a:lnTo>
                <a:lnTo>
                  <a:pt x="1349" y="775731"/>
                </a:lnTo>
                <a:lnTo>
                  <a:pt x="520" y="795210"/>
                </a:lnTo>
                <a:lnTo>
                  <a:pt x="0" y="805103"/>
                </a:lnTo>
                <a:lnTo>
                  <a:pt x="253" y="812647"/>
                </a:lnTo>
                <a:lnTo>
                  <a:pt x="1295" y="817867"/>
                </a:lnTo>
                <a:lnTo>
                  <a:pt x="8331" y="881138"/>
                </a:lnTo>
                <a:lnTo>
                  <a:pt x="15751" y="922534"/>
                </a:lnTo>
                <a:lnTo>
                  <a:pt x="31762" y="968616"/>
                </a:lnTo>
                <a:lnTo>
                  <a:pt x="56756" y="1032675"/>
                </a:lnTo>
                <a:lnTo>
                  <a:pt x="61882" y="1046198"/>
                </a:lnTo>
                <a:lnTo>
                  <a:pt x="93519" y="1102833"/>
                </a:lnTo>
                <a:lnTo>
                  <a:pt x="120027" y="1145946"/>
                </a:lnTo>
                <a:lnTo>
                  <a:pt x="149374" y="1190320"/>
                </a:lnTo>
                <a:lnTo>
                  <a:pt x="175691" y="1226592"/>
                </a:lnTo>
                <a:lnTo>
                  <a:pt x="219240" y="1274825"/>
                </a:lnTo>
                <a:lnTo>
                  <a:pt x="237351" y="1290546"/>
                </a:lnTo>
                <a:lnTo>
                  <a:pt x="255757" y="1307245"/>
                </a:lnTo>
                <a:lnTo>
                  <a:pt x="274455" y="1324921"/>
                </a:lnTo>
                <a:lnTo>
                  <a:pt x="293446" y="1343571"/>
                </a:lnTo>
                <a:lnTo>
                  <a:pt x="311410" y="1360314"/>
                </a:lnTo>
                <a:lnTo>
                  <a:pt x="347338" y="1386480"/>
                </a:lnTo>
                <a:lnTo>
                  <a:pt x="445769" y="1433398"/>
                </a:lnTo>
                <a:lnTo>
                  <a:pt x="489316" y="1451759"/>
                </a:lnTo>
                <a:lnTo>
                  <a:pt x="527786" y="1466214"/>
                </a:lnTo>
                <a:lnTo>
                  <a:pt x="568017" y="1475779"/>
                </a:lnTo>
                <a:lnTo>
                  <a:pt x="646471" y="1487737"/>
                </a:lnTo>
                <a:lnTo>
                  <a:pt x="696072" y="1492818"/>
                </a:lnTo>
                <a:lnTo>
                  <a:pt x="743187" y="1495894"/>
                </a:lnTo>
                <a:lnTo>
                  <a:pt x="764474" y="1496675"/>
                </a:lnTo>
                <a:lnTo>
                  <a:pt x="784588" y="1496675"/>
                </a:lnTo>
                <a:lnTo>
                  <a:pt x="821640" y="1495259"/>
                </a:lnTo>
                <a:lnTo>
                  <a:pt x="841608" y="1493353"/>
                </a:lnTo>
                <a:lnTo>
                  <a:pt x="863431" y="1490178"/>
                </a:lnTo>
                <a:lnTo>
                  <a:pt x="887107" y="1485734"/>
                </a:lnTo>
                <a:lnTo>
                  <a:pt x="934125" y="1477972"/>
                </a:lnTo>
                <a:lnTo>
                  <a:pt x="975185" y="1469524"/>
                </a:lnTo>
                <a:lnTo>
                  <a:pt x="1039431" y="1450581"/>
                </a:lnTo>
                <a:lnTo>
                  <a:pt x="1093725" y="1425003"/>
                </a:lnTo>
                <a:lnTo>
                  <a:pt x="1155039" y="1390434"/>
                </a:lnTo>
                <a:lnTo>
                  <a:pt x="1217144" y="1351381"/>
                </a:lnTo>
                <a:lnTo>
                  <a:pt x="1273771" y="1310766"/>
                </a:lnTo>
                <a:lnTo>
                  <a:pt x="1275333" y="1309979"/>
                </a:lnTo>
                <a:lnTo>
                  <a:pt x="1327675" y="1262527"/>
                </a:lnTo>
                <a:lnTo>
                  <a:pt x="1370634" y="1204531"/>
                </a:lnTo>
                <a:lnTo>
                  <a:pt x="1389728" y="1170157"/>
                </a:lnTo>
                <a:lnTo>
                  <a:pt x="1407937" y="1135005"/>
                </a:lnTo>
                <a:lnTo>
                  <a:pt x="1425266" y="1099071"/>
                </a:lnTo>
                <a:lnTo>
                  <a:pt x="1441716" y="1062354"/>
                </a:lnTo>
                <a:lnTo>
                  <a:pt x="1457442" y="1026181"/>
                </a:lnTo>
                <a:lnTo>
                  <a:pt x="1480098" y="966426"/>
                </a:lnTo>
                <a:lnTo>
                  <a:pt x="1492200" y="922534"/>
                </a:lnTo>
                <a:lnTo>
                  <a:pt x="1500356" y="883670"/>
                </a:lnTo>
                <a:lnTo>
                  <a:pt x="1506170" y="833289"/>
                </a:lnTo>
                <a:lnTo>
                  <a:pt x="1508124" y="788962"/>
                </a:lnTo>
                <a:lnTo>
                  <a:pt x="1508075" y="715677"/>
                </a:lnTo>
                <a:lnTo>
                  <a:pt x="1504994" y="649671"/>
                </a:lnTo>
                <a:lnTo>
                  <a:pt x="1495621" y="589135"/>
                </a:lnTo>
                <a:lnTo>
                  <a:pt x="1479024" y="534990"/>
                </a:lnTo>
                <a:lnTo>
                  <a:pt x="1461060" y="483436"/>
                </a:lnTo>
                <a:lnTo>
                  <a:pt x="1443827" y="439739"/>
                </a:lnTo>
                <a:lnTo>
                  <a:pt x="1420001" y="394822"/>
                </a:lnTo>
                <a:lnTo>
                  <a:pt x="1394955" y="356593"/>
                </a:lnTo>
                <a:lnTo>
                  <a:pt x="1337830" y="275742"/>
                </a:lnTo>
                <a:lnTo>
                  <a:pt x="1309320" y="242354"/>
                </a:lnTo>
                <a:lnTo>
                  <a:pt x="1267085" y="203733"/>
                </a:lnTo>
                <a:lnTo>
                  <a:pt x="1241755" y="185140"/>
                </a:lnTo>
                <a:lnTo>
                  <a:pt x="1214459" y="164636"/>
                </a:lnTo>
                <a:lnTo>
                  <a:pt x="1193512" y="148424"/>
                </a:lnTo>
                <a:lnTo>
                  <a:pt x="1178916" y="136509"/>
                </a:lnTo>
                <a:lnTo>
                  <a:pt x="1162450" y="121326"/>
                </a:lnTo>
                <a:lnTo>
                  <a:pt x="1148989" y="111318"/>
                </a:lnTo>
                <a:lnTo>
                  <a:pt x="1105827" y="83591"/>
                </a:lnTo>
                <a:lnTo>
                  <a:pt x="1055058" y="56832"/>
                </a:lnTo>
                <a:lnTo>
                  <a:pt x="1018349" y="40627"/>
                </a:lnTo>
                <a:lnTo>
                  <a:pt x="944130" y="19532"/>
                </a:lnTo>
                <a:lnTo>
                  <a:pt x="888914" y="7816"/>
                </a:lnTo>
                <a:lnTo>
                  <a:pt x="829892" y="1370"/>
                </a:lnTo>
                <a:lnTo>
                  <a:pt x="806214" y="342"/>
                </a:lnTo>
                <a:lnTo>
                  <a:pt x="780097" y="0"/>
                </a:lnTo>
                <a:close/>
              </a:path>
            </a:pathLst>
          </a:custGeom>
          <a:solidFill>
            <a:srgbClr val="BF0038"/>
          </a:solidFill>
        </p:spPr>
        <p:txBody>
          <a:bodyPr wrap="square" lIns="0" tIns="0" rIns="0" bIns="0" rtlCol="0"/>
          <a:lstStyle/>
          <a:p>
            <a:endParaRPr/>
          </a:p>
        </p:txBody>
      </p:sp>
      <p:sp>
        <p:nvSpPr>
          <p:cNvPr id="2" name="Holder 2"/>
          <p:cNvSpPr>
            <a:spLocks noGrp="1"/>
          </p:cNvSpPr>
          <p:nvPr>
            <p:ph type="ctrTitle"/>
          </p:nvPr>
        </p:nvSpPr>
        <p:spPr>
          <a:xfrm>
            <a:off x="563299" y="420747"/>
            <a:ext cx="11071750"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FAA028D-D91E-47CD-981C-3EDCFFAFCED1}" type="datetime1">
              <a:rPr lang="en-US" smtClean="0"/>
              <a:t>10/30/2019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8CAB"/>
                </a:solidFill>
                <a:latin typeface="Roboto"/>
                <a:cs typeface="Roboto"/>
              </a:defRPr>
            </a:lvl1pPr>
          </a:lstStyle>
          <a:p>
            <a:endParaRPr/>
          </a:p>
        </p:txBody>
      </p:sp>
      <p:sp>
        <p:nvSpPr>
          <p:cNvPr id="3" name="Holder 3"/>
          <p:cNvSpPr>
            <a:spLocks noGrp="1"/>
          </p:cNvSpPr>
          <p:nvPr>
            <p:ph type="body" idx="1"/>
          </p:nvPr>
        </p:nvSpPr>
        <p:spPr/>
        <p:txBody>
          <a:bodyPr lIns="0" tIns="0" rIns="0" bIns="0"/>
          <a:lstStyle>
            <a:lvl1pPr>
              <a:defRPr sz="2200" b="1" i="0">
                <a:solidFill>
                  <a:srgbClr val="008CAB"/>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06D573F9-3CBA-40B8-A77E-13AB19B40B59}" type="datetime1">
              <a:rPr lang="en-US" smtClean="0"/>
              <a:t>10/30/2019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8CAB"/>
                </a:solidFill>
                <a:latin typeface="Roboto"/>
                <a:cs typeface="Roboto"/>
              </a:defRPr>
            </a:lvl1pPr>
          </a:lstStyle>
          <a:p>
            <a:endParaRPr/>
          </a:p>
        </p:txBody>
      </p:sp>
      <p:sp>
        <p:nvSpPr>
          <p:cNvPr id="3" name="Holder 3"/>
          <p:cNvSpPr>
            <a:spLocks noGrp="1"/>
          </p:cNvSpPr>
          <p:nvPr>
            <p:ph sz="half" idx="2"/>
          </p:nvPr>
        </p:nvSpPr>
        <p:spPr>
          <a:xfrm>
            <a:off x="563299" y="1278693"/>
            <a:ext cx="4601210" cy="3776979"/>
          </a:xfrm>
          <a:prstGeom prst="rect">
            <a:avLst/>
          </a:prstGeom>
        </p:spPr>
        <p:txBody>
          <a:bodyPr wrap="square" lIns="0" tIns="0" rIns="0" bIns="0">
            <a:spAutoFit/>
          </a:bodyPr>
          <a:lstStyle>
            <a:lvl1pPr>
              <a:defRPr sz="2500" b="1" i="0">
                <a:solidFill>
                  <a:srgbClr val="66758C"/>
                </a:solidFill>
                <a:latin typeface="Roboto"/>
                <a:cs typeface="Roboto"/>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E825A080-191C-47DB-9676-537468975D9A}" type="datetime1">
              <a:rPr lang="en-US" smtClean="0"/>
              <a:t>10/30/2019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8CAB"/>
                </a:solidFill>
                <a:latin typeface="Roboto"/>
                <a:cs typeface="Roboto"/>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78C135E8-DCE1-4E4A-9A16-A48E3F46137A}" type="datetime1">
              <a:rPr lang="en-US" smtClean="0"/>
              <a:t>10/30/2019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110651" y="515969"/>
            <a:ext cx="168275" cy="183515"/>
          </a:xfrm>
          <a:custGeom>
            <a:avLst/>
            <a:gdLst/>
            <a:ahLst/>
            <a:cxnLst/>
            <a:rect l="l" t="t" r="r" b="b"/>
            <a:pathLst>
              <a:path w="168275" h="183515">
                <a:moveTo>
                  <a:pt x="84251" y="0"/>
                </a:moveTo>
                <a:lnTo>
                  <a:pt x="49190" y="7213"/>
                </a:lnTo>
                <a:lnTo>
                  <a:pt x="22661" y="26873"/>
                </a:lnTo>
                <a:lnTo>
                  <a:pt x="5865" y="56010"/>
                </a:lnTo>
                <a:lnTo>
                  <a:pt x="0" y="91655"/>
                </a:lnTo>
                <a:lnTo>
                  <a:pt x="5865" y="127301"/>
                </a:lnTo>
                <a:lnTo>
                  <a:pt x="22661" y="156438"/>
                </a:lnTo>
                <a:lnTo>
                  <a:pt x="49190" y="176098"/>
                </a:lnTo>
                <a:lnTo>
                  <a:pt x="84251" y="183311"/>
                </a:lnTo>
                <a:lnTo>
                  <a:pt x="119399" y="176098"/>
                </a:lnTo>
                <a:lnTo>
                  <a:pt x="140457" y="160413"/>
                </a:lnTo>
                <a:lnTo>
                  <a:pt x="84251" y="160413"/>
                </a:lnTo>
                <a:lnTo>
                  <a:pt x="59817" y="155072"/>
                </a:lnTo>
                <a:lnTo>
                  <a:pt x="42206" y="140441"/>
                </a:lnTo>
                <a:lnTo>
                  <a:pt x="31546" y="118606"/>
                </a:lnTo>
                <a:lnTo>
                  <a:pt x="27965" y="91655"/>
                </a:lnTo>
                <a:lnTo>
                  <a:pt x="31546" y="64655"/>
                </a:lnTo>
                <a:lnTo>
                  <a:pt x="42206" y="42711"/>
                </a:lnTo>
                <a:lnTo>
                  <a:pt x="59817" y="27971"/>
                </a:lnTo>
                <a:lnTo>
                  <a:pt x="84251" y="22580"/>
                </a:lnTo>
                <a:lnTo>
                  <a:pt x="140031" y="22580"/>
                </a:lnTo>
                <a:lnTo>
                  <a:pt x="119399" y="7213"/>
                </a:lnTo>
                <a:lnTo>
                  <a:pt x="84251" y="0"/>
                </a:lnTo>
                <a:close/>
              </a:path>
              <a:path w="168275" h="183515">
                <a:moveTo>
                  <a:pt x="140031" y="22580"/>
                </a:moveTo>
                <a:lnTo>
                  <a:pt x="84251" y="22580"/>
                </a:lnTo>
                <a:lnTo>
                  <a:pt x="108630" y="27971"/>
                </a:lnTo>
                <a:lnTo>
                  <a:pt x="126118" y="42711"/>
                </a:lnTo>
                <a:lnTo>
                  <a:pt x="136656" y="64655"/>
                </a:lnTo>
                <a:lnTo>
                  <a:pt x="140182" y="91655"/>
                </a:lnTo>
                <a:lnTo>
                  <a:pt x="136656" y="118606"/>
                </a:lnTo>
                <a:lnTo>
                  <a:pt x="126118" y="140441"/>
                </a:lnTo>
                <a:lnTo>
                  <a:pt x="108630" y="155072"/>
                </a:lnTo>
                <a:lnTo>
                  <a:pt x="84251" y="160413"/>
                </a:lnTo>
                <a:lnTo>
                  <a:pt x="140457" y="160413"/>
                </a:lnTo>
                <a:lnTo>
                  <a:pt x="145794" y="156438"/>
                </a:lnTo>
                <a:lnTo>
                  <a:pt x="162395" y="127301"/>
                </a:lnTo>
                <a:lnTo>
                  <a:pt x="168160" y="91655"/>
                </a:lnTo>
                <a:lnTo>
                  <a:pt x="162395" y="56010"/>
                </a:lnTo>
                <a:lnTo>
                  <a:pt x="145794" y="26873"/>
                </a:lnTo>
                <a:lnTo>
                  <a:pt x="140031" y="22580"/>
                </a:lnTo>
                <a:close/>
              </a:path>
            </a:pathLst>
          </a:custGeom>
          <a:solidFill>
            <a:srgbClr val="66758C"/>
          </a:solidFill>
        </p:spPr>
        <p:txBody>
          <a:bodyPr wrap="square" lIns="0" tIns="0" rIns="0" bIns="0" rtlCol="0"/>
          <a:lstStyle/>
          <a:p>
            <a:endParaRPr/>
          </a:p>
        </p:txBody>
      </p:sp>
      <p:sp>
        <p:nvSpPr>
          <p:cNvPr id="17" name="bk object 17"/>
          <p:cNvSpPr/>
          <p:nvPr/>
        </p:nvSpPr>
        <p:spPr>
          <a:xfrm>
            <a:off x="10304499" y="516294"/>
            <a:ext cx="142240" cy="178435"/>
          </a:xfrm>
          <a:custGeom>
            <a:avLst/>
            <a:gdLst/>
            <a:ahLst/>
            <a:cxnLst/>
            <a:rect l="l" t="t" r="r" b="b"/>
            <a:pathLst>
              <a:path w="142240" h="178434">
                <a:moveTo>
                  <a:pt x="27292" y="4038"/>
                </a:moveTo>
                <a:lnTo>
                  <a:pt x="0" y="4038"/>
                </a:lnTo>
                <a:lnTo>
                  <a:pt x="0" y="178269"/>
                </a:lnTo>
                <a:lnTo>
                  <a:pt x="27292" y="178269"/>
                </a:lnTo>
                <a:lnTo>
                  <a:pt x="27292" y="71119"/>
                </a:lnTo>
                <a:lnTo>
                  <a:pt x="30883" y="51502"/>
                </a:lnTo>
                <a:lnTo>
                  <a:pt x="40855" y="36277"/>
                </a:lnTo>
                <a:lnTo>
                  <a:pt x="55184" y="26962"/>
                </a:lnTo>
                <a:lnTo>
                  <a:pt x="27292" y="26962"/>
                </a:lnTo>
                <a:lnTo>
                  <a:pt x="27292" y="4038"/>
                </a:lnTo>
                <a:close/>
              </a:path>
              <a:path w="142240" h="178434">
                <a:moveTo>
                  <a:pt x="131816" y="22923"/>
                </a:moveTo>
                <a:lnTo>
                  <a:pt x="75145" y="22923"/>
                </a:lnTo>
                <a:lnTo>
                  <a:pt x="91683" y="25274"/>
                </a:lnTo>
                <a:lnTo>
                  <a:pt x="104081" y="32143"/>
                </a:lnTo>
                <a:lnTo>
                  <a:pt x="111866" y="43251"/>
                </a:lnTo>
                <a:lnTo>
                  <a:pt x="114566" y="58318"/>
                </a:lnTo>
                <a:lnTo>
                  <a:pt x="114566" y="178269"/>
                </a:lnTo>
                <a:lnTo>
                  <a:pt x="141871" y="178269"/>
                </a:lnTo>
                <a:lnTo>
                  <a:pt x="141871" y="55956"/>
                </a:lnTo>
                <a:lnTo>
                  <a:pt x="137828" y="31996"/>
                </a:lnTo>
                <a:lnTo>
                  <a:pt x="131816" y="22923"/>
                </a:lnTo>
                <a:close/>
              </a:path>
              <a:path w="142240" h="178434">
                <a:moveTo>
                  <a:pt x="83235" y="0"/>
                </a:moveTo>
                <a:lnTo>
                  <a:pt x="65686" y="1889"/>
                </a:lnTo>
                <a:lnTo>
                  <a:pt x="50795" y="7285"/>
                </a:lnTo>
                <a:lnTo>
                  <a:pt x="38306" y="15778"/>
                </a:lnTo>
                <a:lnTo>
                  <a:pt x="27965" y="26962"/>
                </a:lnTo>
                <a:lnTo>
                  <a:pt x="55184" y="26962"/>
                </a:lnTo>
                <a:lnTo>
                  <a:pt x="56010" y="26425"/>
                </a:lnTo>
                <a:lnTo>
                  <a:pt x="75145" y="22923"/>
                </a:lnTo>
                <a:lnTo>
                  <a:pt x="131816" y="22923"/>
                </a:lnTo>
                <a:lnTo>
                  <a:pt x="126203" y="14452"/>
                </a:lnTo>
                <a:lnTo>
                  <a:pt x="107753" y="3671"/>
                </a:lnTo>
                <a:lnTo>
                  <a:pt x="83235" y="0"/>
                </a:lnTo>
                <a:close/>
              </a:path>
            </a:pathLst>
          </a:custGeom>
          <a:solidFill>
            <a:srgbClr val="66758C"/>
          </a:solidFill>
        </p:spPr>
        <p:txBody>
          <a:bodyPr wrap="square" lIns="0" tIns="0" rIns="0" bIns="0" rtlCol="0"/>
          <a:lstStyle/>
          <a:p>
            <a:endParaRPr/>
          </a:p>
        </p:txBody>
      </p:sp>
      <p:sp>
        <p:nvSpPr>
          <p:cNvPr id="18" name="bk object 18"/>
          <p:cNvSpPr/>
          <p:nvPr/>
        </p:nvSpPr>
        <p:spPr>
          <a:xfrm>
            <a:off x="10471036" y="515969"/>
            <a:ext cx="163195" cy="183515"/>
          </a:xfrm>
          <a:custGeom>
            <a:avLst/>
            <a:gdLst/>
            <a:ahLst/>
            <a:cxnLst/>
            <a:rect l="l" t="t" r="r" b="b"/>
            <a:pathLst>
              <a:path w="163195" h="183515">
                <a:moveTo>
                  <a:pt x="82562" y="0"/>
                </a:moveTo>
                <a:lnTo>
                  <a:pt x="48759" y="7218"/>
                </a:lnTo>
                <a:lnTo>
                  <a:pt x="22707" y="26873"/>
                </a:lnTo>
                <a:lnTo>
                  <a:pt x="5935" y="56010"/>
                </a:lnTo>
                <a:lnTo>
                  <a:pt x="0" y="91655"/>
                </a:lnTo>
                <a:lnTo>
                  <a:pt x="5675" y="127301"/>
                </a:lnTo>
                <a:lnTo>
                  <a:pt x="22156" y="156438"/>
                </a:lnTo>
                <a:lnTo>
                  <a:pt x="48622" y="176098"/>
                </a:lnTo>
                <a:lnTo>
                  <a:pt x="84251" y="183311"/>
                </a:lnTo>
                <a:lnTo>
                  <a:pt x="111434" y="179413"/>
                </a:lnTo>
                <a:lnTo>
                  <a:pt x="133407" y="168028"/>
                </a:lnTo>
                <a:lnTo>
                  <a:pt x="140068" y="160413"/>
                </a:lnTo>
                <a:lnTo>
                  <a:pt x="84251" y="160413"/>
                </a:lnTo>
                <a:lnTo>
                  <a:pt x="60955" y="155647"/>
                </a:lnTo>
                <a:lnTo>
                  <a:pt x="43726" y="142508"/>
                </a:lnTo>
                <a:lnTo>
                  <a:pt x="32688" y="122732"/>
                </a:lnTo>
                <a:lnTo>
                  <a:pt x="27965" y="98056"/>
                </a:lnTo>
                <a:lnTo>
                  <a:pt x="162763" y="98056"/>
                </a:lnTo>
                <a:lnTo>
                  <a:pt x="160072" y="77495"/>
                </a:lnTo>
                <a:lnTo>
                  <a:pt x="28638" y="77495"/>
                </a:lnTo>
                <a:lnTo>
                  <a:pt x="34224" y="55391"/>
                </a:lnTo>
                <a:lnTo>
                  <a:pt x="44989" y="37645"/>
                </a:lnTo>
                <a:lnTo>
                  <a:pt x="61060" y="25838"/>
                </a:lnTo>
                <a:lnTo>
                  <a:pt x="82562" y="21551"/>
                </a:lnTo>
                <a:lnTo>
                  <a:pt x="134953" y="21551"/>
                </a:lnTo>
                <a:lnTo>
                  <a:pt x="117105" y="7213"/>
                </a:lnTo>
                <a:lnTo>
                  <a:pt x="82562" y="0"/>
                </a:lnTo>
                <a:close/>
              </a:path>
              <a:path w="163195" h="183515">
                <a:moveTo>
                  <a:pt x="159054" y="124675"/>
                </a:moveTo>
                <a:lnTo>
                  <a:pt x="132435" y="124675"/>
                </a:lnTo>
                <a:lnTo>
                  <a:pt x="125905" y="140220"/>
                </a:lnTo>
                <a:lnTo>
                  <a:pt x="115549" y="151398"/>
                </a:lnTo>
                <a:lnTo>
                  <a:pt x="101590" y="158149"/>
                </a:lnTo>
                <a:lnTo>
                  <a:pt x="84251" y="160413"/>
                </a:lnTo>
                <a:lnTo>
                  <a:pt x="140068" y="160413"/>
                </a:lnTo>
                <a:lnTo>
                  <a:pt x="149502" y="149627"/>
                </a:lnTo>
                <a:lnTo>
                  <a:pt x="159054" y="124675"/>
                </a:lnTo>
                <a:close/>
              </a:path>
              <a:path w="163195" h="183515">
                <a:moveTo>
                  <a:pt x="134953" y="21551"/>
                </a:moveTo>
                <a:lnTo>
                  <a:pt x="82562" y="21551"/>
                </a:lnTo>
                <a:lnTo>
                  <a:pt x="103499" y="25412"/>
                </a:lnTo>
                <a:lnTo>
                  <a:pt x="119127" y="36507"/>
                </a:lnTo>
                <a:lnTo>
                  <a:pt x="129195" y="54111"/>
                </a:lnTo>
                <a:lnTo>
                  <a:pt x="133451" y="77495"/>
                </a:lnTo>
                <a:lnTo>
                  <a:pt x="160072" y="77495"/>
                </a:lnTo>
                <a:lnTo>
                  <a:pt x="157577" y="58426"/>
                </a:lnTo>
                <a:lnTo>
                  <a:pt x="142251" y="27420"/>
                </a:lnTo>
                <a:lnTo>
                  <a:pt x="134953" y="21551"/>
                </a:lnTo>
                <a:close/>
              </a:path>
            </a:pathLst>
          </a:custGeom>
          <a:solidFill>
            <a:srgbClr val="66758C"/>
          </a:solidFill>
        </p:spPr>
        <p:txBody>
          <a:bodyPr wrap="square" lIns="0" tIns="0" rIns="0" bIns="0" rtlCol="0"/>
          <a:lstStyle/>
          <a:p>
            <a:endParaRPr/>
          </a:p>
        </p:txBody>
      </p:sp>
      <p:sp>
        <p:nvSpPr>
          <p:cNvPr id="19" name="bk object 19"/>
          <p:cNvSpPr/>
          <p:nvPr/>
        </p:nvSpPr>
        <p:spPr>
          <a:xfrm>
            <a:off x="10656788" y="516963"/>
            <a:ext cx="171450" cy="234315"/>
          </a:xfrm>
          <a:custGeom>
            <a:avLst/>
            <a:gdLst/>
            <a:ahLst/>
            <a:cxnLst/>
            <a:rect l="l" t="t" r="r" b="b"/>
            <a:pathLst>
              <a:path w="171450" h="234315">
                <a:moveTo>
                  <a:pt x="44145" y="4737"/>
                </a:moveTo>
                <a:lnTo>
                  <a:pt x="0" y="4737"/>
                </a:lnTo>
                <a:lnTo>
                  <a:pt x="0" y="234226"/>
                </a:lnTo>
                <a:lnTo>
                  <a:pt x="45834" y="234226"/>
                </a:lnTo>
                <a:lnTo>
                  <a:pt x="45834" y="158051"/>
                </a:lnTo>
                <a:lnTo>
                  <a:pt x="150382" y="158051"/>
                </a:lnTo>
                <a:lnTo>
                  <a:pt x="157588" y="144589"/>
                </a:lnTo>
                <a:lnTo>
                  <a:pt x="86601" y="144589"/>
                </a:lnTo>
                <a:lnTo>
                  <a:pt x="68558" y="140887"/>
                </a:lnTo>
                <a:lnTo>
                  <a:pt x="55475" y="130392"/>
                </a:lnTo>
                <a:lnTo>
                  <a:pt x="47508" y="114023"/>
                </a:lnTo>
                <a:lnTo>
                  <a:pt x="44818" y="92697"/>
                </a:lnTo>
                <a:lnTo>
                  <a:pt x="47057" y="70923"/>
                </a:lnTo>
                <a:lnTo>
                  <a:pt x="54132" y="53260"/>
                </a:lnTo>
                <a:lnTo>
                  <a:pt x="66576" y="41412"/>
                </a:lnTo>
                <a:lnTo>
                  <a:pt x="84924" y="37083"/>
                </a:lnTo>
                <a:lnTo>
                  <a:pt x="156892" y="37083"/>
                </a:lnTo>
                <a:lnTo>
                  <a:pt x="151247" y="26288"/>
                </a:lnTo>
                <a:lnTo>
                  <a:pt x="44145" y="26288"/>
                </a:lnTo>
                <a:lnTo>
                  <a:pt x="44145" y="4737"/>
                </a:lnTo>
                <a:close/>
              </a:path>
              <a:path w="171450" h="234315">
                <a:moveTo>
                  <a:pt x="150382" y="158051"/>
                </a:moveTo>
                <a:lnTo>
                  <a:pt x="46507" y="158051"/>
                </a:lnTo>
                <a:lnTo>
                  <a:pt x="55014" y="168155"/>
                </a:lnTo>
                <a:lnTo>
                  <a:pt x="66014" y="175920"/>
                </a:lnTo>
                <a:lnTo>
                  <a:pt x="79729" y="180904"/>
                </a:lnTo>
                <a:lnTo>
                  <a:pt x="96380" y="182664"/>
                </a:lnTo>
                <a:lnTo>
                  <a:pt x="126838" y="176263"/>
                </a:lnTo>
                <a:lnTo>
                  <a:pt x="150382" y="158051"/>
                </a:lnTo>
                <a:close/>
              </a:path>
              <a:path w="171450" h="234315">
                <a:moveTo>
                  <a:pt x="156892" y="37083"/>
                </a:moveTo>
                <a:lnTo>
                  <a:pt x="84924" y="37083"/>
                </a:lnTo>
                <a:lnTo>
                  <a:pt x="103080" y="41176"/>
                </a:lnTo>
                <a:lnTo>
                  <a:pt x="115422" y="52631"/>
                </a:lnTo>
                <a:lnTo>
                  <a:pt x="122456" y="70216"/>
                </a:lnTo>
                <a:lnTo>
                  <a:pt x="124688" y="92697"/>
                </a:lnTo>
                <a:lnTo>
                  <a:pt x="122007" y="114585"/>
                </a:lnTo>
                <a:lnTo>
                  <a:pt x="114365" y="130892"/>
                </a:lnTo>
                <a:lnTo>
                  <a:pt x="102362" y="141074"/>
                </a:lnTo>
                <a:lnTo>
                  <a:pt x="86601" y="144589"/>
                </a:lnTo>
                <a:lnTo>
                  <a:pt x="157588" y="144589"/>
                </a:lnTo>
                <a:lnTo>
                  <a:pt x="165762" y="129209"/>
                </a:lnTo>
                <a:lnTo>
                  <a:pt x="171196" y="91325"/>
                </a:lnTo>
                <a:lnTo>
                  <a:pt x="165897" y="54306"/>
                </a:lnTo>
                <a:lnTo>
                  <a:pt x="156892" y="37083"/>
                </a:lnTo>
                <a:close/>
              </a:path>
              <a:path w="171450" h="234315">
                <a:moveTo>
                  <a:pt x="96037" y="0"/>
                </a:moveTo>
                <a:lnTo>
                  <a:pt x="79703" y="1977"/>
                </a:lnTo>
                <a:lnTo>
                  <a:pt x="65927" y="7462"/>
                </a:lnTo>
                <a:lnTo>
                  <a:pt x="54487" y="15789"/>
                </a:lnTo>
                <a:lnTo>
                  <a:pt x="45161" y="26288"/>
                </a:lnTo>
                <a:lnTo>
                  <a:pt x="151247" y="26288"/>
                </a:lnTo>
                <a:lnTo>
                  <a:pt x="150804" y="25441"/>
                </a:lnTo>
                <a:lnTo>
                  <a:pt x="127117" y="6686"/>
                </a:lnTo>
                <a:lnTo>
                  <a:pt x="96037" y="0"/>
                </a:lnTo>
                <a:close/>
              </a:path>
            </a:pathLst>
          </a:custGeom>
          <a:solidFill>
            <a:srgbClr val="19B5D1"/>
          </a:solidFill>
        </p:spPr>
        <p:txBody>
          <a:bodyPr wrap="square" lIns="0" tIns="0" rIns="0" bIns="0" rtlCol="0"/>
          <a:lstStyle/>
          <a:p>
            <a:endParaRPr/>
          </a:p>
        </p:txBody>
      </p:sp>
      <p:sp>
        <p:nvSpPr>
          <p:cNvPr id="20" name="bk object 20"/>
          <p:cNvSpPr/>
          <p:nvPr/>
        </p:nvSpPr>
        <p:spPr>
          <a:xfrm>
            <a:off x="10872971" y="453605"/>
            <a:ext cx="0" cy="241300"/>
          </a:xfrm>
          <a:custGeom>
            <a:avLst/>
            <a:gdLst/>
            <a:ahLst/>
            <a:cxnLst/>
            <a:rect l="l" t="t" r="r" b="b"/>
            <a:pathLst>
              <a:path h="241300">
                <a:moveTo>
                  <a:pt x="0" y="0"/>
                </a:moveTo>
                <a:lnTo>
                  <a:pt x="0" y="240957"/>
                </a:lnTo>
              </a:path>
            </a:pathLst>
          </a:custGeom>
          <a:ln w="45834">
            <a:solidFill>
              <a:srgbClr val="19B5D1"/>
            </a:solidFill>
          </a:ln>
        </p:spPr>
        <p:txBody>
          <a:bodyPr wrap="square" lIns="0" tIns="0" rIns="0" bIns="0" rtlCol="0"/>
          <a:lstStyle/>
          <a:p>
            <a:endParaRPr/>
          </a:p>
        </p:txBody>
      </p:sp>
      <p:sp>
        <p:nvSpPr>
          <p:cNvPr id="21" name="bk object 21"/>
          <p:cNvSpPr/>
          <p:nvPr/>
        </p:nvSpPr>
        <p:spPr>
          <a:xfrm>
            <a:off x="10923947" y="521705"/>
            <a:ext cx="154940" cy="177800"/>
          </a:xfrm>
          <a:custGeom>
            <a:avLst/>
            <a:gdLst/>
            <a:ahLst/>
            <a:cxnLst/>
            <a:rect l="l" t="t" r="r" b="b"/>
            <a:pathLst>
              <a:path w="154940" h="177800">
                <a:moveTo>
                  <a:pt x="45491" y="0"/>
                </a:moveTo>
                <a:lnTo>
                  <a:pt x="0" y="0"/>
                </a:lnTo>
                <a:lnTo>
                  <a:pt x="42" y="115511"/>
                </a:lnTo>
                <a:lnTo>
                  <a:pt x="3969" y="140907"/>
                </a:lnTo>
                <a:lnTo>
                  <a:pt x="15584" y="160564"/>
                </a:lnTo>
                <a:lnTo>
                  <a:pt x="34402" y="173141"/>
                </a:lnTo>
                <a:lnTo>
                  <a:pt x="59982" y="177571"/>
                </a:lnTo>
                <a:lnTo>
                  <a:pt x="76302" y="175904"/>
                </a:lnTo>
                <a:lnTo>
                  <a:pt x="89428" y="171049"/>
                </a:lnTo>
                <a:lnTo>
                  <a:pt x="100213" y="163223"/>
                </a:lnTo>
                <a:lnTo>
                  <a:pt x="109512" y="152641"/>
                </a:lnTo>
                <a:lnTo>
                  <a:pt x="154685" y="152641"/>
                </a:lnTo>
                <a:lnTo>
                  <a:pt x="154685" y="138823"/>
                </a:lnTo>
                <a:lnTo>
                  <a:pt x="74129" y="138823"/>
                </a:lnTo>
                <a:lnTo>
                  <a:pt x="61409" y="136771"/>
                </a:lnTo>
                <a:lnTo>
                  <a:pt x="52481" y="130741"/>
                </a:lnTo>
                <a:lnTo>
                  <a:pt x="47217" y="120923"/>
                </a:lnTo>
                <a:lnTo>
                  <a:pt x="45491" y="107505"/>
                </a:lnTo>
                <a:lnTo>
                  <a:pt x="45491" y="0"/>
                </a:lnTo>
                <a:close/>
              </a:path>
              <a:path w="154940" h="177800">
                <a:moveTo>
                  <a:pt x="154685" y="152641"/>
                </a:moveTo>
                <a:lnTo>
                  <a:pt x="110528" y="152641"/>
                </a:lnTo>
                <a:lnTo>
                  <a:pt x="110528" y="172859"/>
                </a:lnTo>
                <a:lnTo>
                  <a:pt x="154685" y="172859"/>
                </a:lnTo>
                <a:lnTo>
                  <a:pt x="154685" y="152641"/>
                </a:lnTo>
                <a:close/>
              </a:path>
              <a:path w="154940" h="177800">
                <a:moveTo>
                  <a:pt x="154685" y="0"/>
                </a:moveTo>
                <a:lnTo>
                  <a:pt x="108851" y="0"/>
                </a:lnTo>
                <a:lnTo>
                  <a:pt x="108851" y="99733"/>
                </a:lnTo>
                <a:lnTo>
                  <a:pt x="106460" y="115511"/>
                </a:lnTo>
                <a:lnTo>
                  <a:pt x="99582" y="127874"/>
                </a:lnTo>
                <a:lnTo>
                  <a:pt x="88658" y="135939"/>
                </a:lnTo>
                <a:lnTo>
                  <a:pt x="74129" y="138823"/>
                </a:lnTo>
                <a:lnTo>
                  <a:pt x="154685" y="138823"/>
                </a:lnTo>
                <a:lnTo>
                  <a:pt x="154685" y="0"/>
                </a:lnTo>
                <a:close/>
              </a:path>
            </a:pathLst>
          </a:custGeom>
          <a:solidFill>
            <a:srgbClr val="19B5D1"/>
          </a:solidFill>
        </p:spPr>
        <p:txBody>
          <a:bodyPr wrap="square" lIns="0" tIns="0" rIns="0" bIns="0" rtlCol="0"/>
          <a:lstStyle/>
          <a:p>
            <a:endParaRPr/>
          </a:p>
        </p:txBody>
      </p:sp>
      <p:sp>
        <p:nvSpPr>
          <p:cNvPr id="22" name="bk object 22"/>
          <p:cNvSpPr/>
          <p:nvPr/>
        </p:nvSpPr>
        <p:spPr>
          <a:xfrm>
            <a:off x="11097332" y="516964"/>
            <a:ext cx="153670" cy="182880"/>
          </a:xfrm>
          <a:custGeom>
            <a:avLst/>
            <a:gdLst/>
            <a:ahLst/>
            <a:cxnLst/>
            <a:rect l="l" t="t" r="r" b="b"/>
            <a:pathLst>
              <a:path w="153670" h="182879">
                <a:moveTo>
                  <a:pt x="42456" y="121665"/>
                </a:moveTo>
                <a:lnTo>
                  <a:pt x="0" y="121665"/>
                </a:lnTo>
                <a:lnTo>
                  <a:pt x="6710" y="146697"/>
                </a:lnTo>
                <a:lnTo>
                  <a:pt x="22617" y="165942"/>
                </a:lnTo>
                <a:lnTo>
                  <a:pt x="47436" y="178299"/>
                </a:lnTo>
                <a:lnTo>
                  <a:pt x="80886" y="182664"/>
                </a:lnTo>
                <a:lnTo>
                  <a:pt x="110453" y="178857"/>
                </a:lnTo>
                <a:lnTo>
                  <a:pt x="133451" y="167878"/>
                </a:lnTo>
                <a:lnTo>
                  <a:pt x="148362" y="150388"/>
                </a:lnTo>
                <a:lnTo>
                  <a:pt x="80200" y="150317"/>
                </a:lnTo>
                <a:lnTo>
                  <a:pt x="66062" y="148637"/>
                </a:lnTo>
                <a:lnTo>
                  <a:pt x="54765" y="143449"/>
                </a:lnTo>
                <a:lnTo>
                  <a:pt x="46749" y="134533"/>
                </a:lnTo>
                <a:lnTo>
                  <a:pt x="42456" y="121665"/>
                </a:lnTo>
                <a:close/>
              </a:path>
              <a:path w="153670" h="182879">
                <a:moveTo>
                  <a:pt x="75488" y="0"/>
                </a:moveTo>
                <a:lnTo>
                  <a:pt x="47847" y="3378"/>
                </a:lnTo>
                <a:lnTo>
                  <a:pt x="25484" y="13615"/>
                </a:lnTo>
                <a:lnTo>
                  <a:pt x="10514" y="30866"/>
                </a:lnTo>
                <a:lnTo>
                  <a:pt x="5054" y="55283"/>
                </a:lnTo>
                <a:lnTo>
                  <a:pt x="10277" y="78509"/>
                </a:lnTo>
                <a:lnTo>
                  <a:pt x="24093" y="93271"/>
                </a:lnTo>
                <a:lnTo>
                  <a:pt x="43721" y="102096"/>
                </a:lnTo>
                <a:lnTo>
                  <a:pt x="66382" y="107505"/>
                </a:lnTo>
                <a:lnTo>
                  <a:pt x="83447" y="110765"/>
                </a:lnTo>
                <a:lnTo>
                  <a:pt x="97983" y="114555"/>
                </a:lnTo>
                <a:lnTo>
                  <a:pt x="108095" y="120548"/>
                </a:lnTo>
                <a:lnTo>
                  <a:pt x="111887" y="130416"/>
                </a:lnTo>
                <a:lnTo>
                  <a:pt x="109780" y="138647"/>
                </a:lnTo>
                <a:lnTo>
                  <a:pt x="103630" y="144919"/>
                </a:lnTo>
                <a:lnTo>
                  <a:pt x="93686" y="148915"/>
                </a:lnTo>
                <a:lnTo>
                  <a:pt x="80200" y="150317"/>
                </a:lnTo>
                <a:lnTo>
                  <a:pt x="148378" y="150317"/>
                </a:lnTo>
                <a:lnTo>
                  <a:pt x="148214" y="102316"/>
                </a:lnTo>
                <a:lnTo>
                  <a:pt x="114429" y="77864"/>
                </a:lnTo>
                <a:lnTo>
                  <a:pt x="74870" y="69100"/>
                </a:lnTo>
                <a:lnTo>
                  <a:pt x="59691" y="65516"/>
                </a:lnTo>
                <a:lnTo>
                  <a:pt x="49125" y="60098"/>
                </a:lnTo>
                <a:lnTo>
                  <a:pt x="45161" y="51244"/>
                </a:lnTo>
                <a:lnTo>
                  <a:pt x="47281" y="42978"/>
                </a:lnTo>
                <a:lnTo>
                  <a:pt x="53287" y="36953"/>
                </a:lnTo>
                <a:lnTo>
                  <a:pt x="62643" y="33267"/>
                </a:lnTo>
                <a:lnTo>
                  <a:pt x="74815" y="32016"/>
                </a:lnTo>
                <a:lnTo>
                  <a:pt x="141647" y="32016"/>
                </a:lnTo>
                <a:lnTo>
                  <a:pt x="128352" y="15635"/>
                </a:lnTo>
                <a:lnTo>
                  <a:pt x="105790" y="4072"/>
                </a:lnTo>
                <a:lnTo>
                  <a:pt x="75488" y="0"/>
                </a:lnTo>
                <a:close/>
              </a:path>
              <a:path w="153670" h="182879">
                <a:moveTo>
                  <a:pt x="141647" y="32016"/>
                </a:moveTo>
                <a:lnTo>
                  <a:pt x="74815" y="32016"/>
                </a:lnTo>
                <a:lnTo>
                  <a:pt x="87988" y="33361"/>
                </a:lnTo>
                <a:lnTo>
                  <a:pt x="98064" y="37711"/>
                </a:lnTo>
                <a:lnTo>
                  <a:pt x="104856" y="45534"/>
                </a:lnTo>
                <a:lnTo>
                  <a:pt x="108178" y="57302"/>
                </a:lnTo>
                <a:lnTo>
                  <a:pt x="149631" y="57302"/>
                </a:lnTo>
                <a:lnTo>
                  <a:pt x="143018" y="33705"/>
                </a:lnTo>
                <a:lnTo>
                  <a:pt x="141647" y="32016"/>
                </a:lnTo>
                <a:close/>
              </a:path>
            </a:pathLst>
          </a:custGeom>
          <a:solidFill>
            <a:srgbClr val="19B5D1"/>
          </a:solidFill>
        </p:spPr>
        <p:txBody>
          <a:bodyPr wrap="square" lIns="0" tIns="0" rIns="0" bIns="0" rtlCol="0"/>
          <a:lstStyle/>
          <a:p>
            <a:endParaRPr/>
          </a:p>
        </p:txBody>
      </p:sp>
      <p:sp>
        <p:nvSpPr>
          <p:cNvPr id="23" name="bk object 23"/>
          <p:cNvSpPr/>
          <p:nvPr/>
        </p:nvSpPr>
        <p:spPr>
          <a:xfrm>
            <a:off x="11262598" y="515969"/>
            <a:ext cx="168275" cy="183515"/>
          </a:xfrm>
          <a:custGeom>
            <a:avLst/>
            <a:gdLst/>
            <a:ahLst/>
            <a:cxnLst/>
            <a:rect l="l" t="t" r="r" b="b"/>
            <a:pathLst>
              <a:path w="168275" h="183515">
                <a:moveTo>
                  <a:pt x="84251" y="0"/>
                </a:moveTo>
                <a:lnTo>
                  <a:pt x="49190" y="7213"/>
                </a:lnTo>
                <a:lnTo>
                  <a:pt x="22661" y="26873"/>
                </a:lnTo>
                <a:lnTo>
                  <a:pt x="5865" y="56010"/>
                </a:lnTo>
                <a:lnTo>
                  <a:pt x="0" y="91655"/>
                </a:lnTo>
                <a:lnTo>
                  <a:pt x="5865" y="127301"/>
                </a:lnTo>
                <a:lnTo>
                  <a:pt x="22661" y="156438"/>
                </a:lnTo>
                <a:lnTo>
                  <a:pt x="49190" y="176098"/>
                </a:lnTo>
                <a:lnTo>
                  <a:pt x="84251" y="183311"/>
                </a:lnTo>
                <a:lnTo>
                  <a:pt x="119393" y="176098"/>
                </a:lnTo>
                <a:lnTo>
                  <a:pt x="140452" y="160413"/>
                </a:lnTo>
                <a:lnTo>
                  <a:pt x="84251" y="160413"/>
                </a:lnTo>
                <a:lnTo>
                  <a:pt x="59817" y="155072"/>
                </a:lnTo>
                <a:lnTo>
                  <a:pt x="42206" y="140441"/>
                </a:lnTo>
                <a:lnTo>
                  <a:pt x="31546" y="118606"/>
                </a:lnTo>
                <a:lnTo>
                  <a:pt x="27965" y="91655"/>
                </a:lnTo>
                <a:lnTo>
                  <a:pt x="31546" y="64655"/>
                </a:lnTo>
                <a:lnTo>
                  <a:pt x="42206" y="42711"/>
                </a:lnTo>
                <a:lnTo>
                  <a:pt x="59817" y="27971"/>
                </a:lnTo>
                <a:lnTo>
                  <a:pt x="84251" y="22580"/>
                </a:lnTo>
                <a:lnTo>
                  <a:pt x="140026" y="22580"/>
                </a:lnTo>
                <a:lnTo>
                  <a:pt x="119393" y="7213"/>
                </a:lnTo>
                <a:lnTo>
                  <a:pt x="84251" y="0"/>
                </a:lnTo>
                <a:close/>
              </a:path>
              <a:path w="168275" h="183515">
                <a:moveTo>
                  <a:pt x="140026" y="22580"/>
                </a:moveTo>
                <a:lnTo>
                  <a:pt x="84251" y="22580"/>
                </a:lnTo>
                <a:lnTo>
                  <a:pt x="108632" y="27971"/>
                </a:lnTo>
                <a:lnTo>
                  <a:pt x="126125" y="42711"/>
                </a:lnTo>
                <a:lnTo>
                  <a:pt x="136667" y="64655"/>
                </a:lnTo>
                <a:lnTo>
                  <a:pt x="140195" y="91655"/>
                </a:lnTo>
                <a:lnTo>
                  <a:pt x="136667" y="118606"/>
                </a:lnTo>
                <a:lnTo>
                  <a:pt x="126125" y="140441"/>
                </a:lnTo>
                <a:lnTo>
                  <a:pt x="108632" y="155072"/>
                </a:lnTo>
                <a:lnTo>
                  <a:pt x="84251" y="160413"/>
                </a:lnTo>
                <a:lnTo>
                  <a:pt x="140452" y="160413"/>
                </a:lnTo>
                <a:lnTo>
                  <a:pt x="145789" y="156438"/>
                </a:lnTo>
                <a:lnTo>
                  <a:pt x="162393" y="127301"/>
                </a:lnTo>
                <a:lnTo>
                  <a:pt x="168160" y="91655"/>
                </a:lnTo>
                <a:lnTo>
                  <a:pt x="162393" y="56010"/>
                </a:lnTo>
                <a:lnTo>
                  <a:pt x="145789" y="26873"/>
                </a:lnTo>
                <a:lnTo>
                  <a:pt x="140026" y="22580"/>
                </a:lnTo>
                <a:close/>
              </a:path>
            </a:pathLst>
          </a:custGeom>
          <a:solidFill>
            <a:srgbClr val="66758C"/>
          </a:solidFill>
        </p:spPr>
        <p:txBody>
          <a:bodyPr wrap="square" lIns="0" tIns="0" rIns="0" bIns="0" rtlCol="0"/>
          <a:lstStyle/>
          <a:p>
            <a:endParaRPr/>
          </a:p>
        </p:txBody>
      </p:sp>
      <p:sp>
        <p:nvSpPr>
          <p:cNvPr id="24" name="bk object 24"/>
          <p:cNvSpPr/>
          <p:nvPr/>
        </p:nvSpPr>
        <p:spPr>
          <a:xfrm>
            <a:off x="11456434" y="516294"/>
            <a:ext cx="142240" cy="178435"/>
          </a:xfrm>
          <a:custGeom>
            <a:avLst/>
            <a:gdLst/>
            <a:ahLst/>
            <a:cxnLst/>
            <a:rect l="l" t="t" r="r" b="b"/>
            <a:pathLst>
              <a:path w="142240" h="178434">
                <a:moveTo>
                  <a:pt x="27304" y="4038"/>
                </a:moveTo>
                <a:lnTo>
                  <a:pt x="0" y="4038"/>
                </a:lnTo>
                <a:lnTo>
                  <a:pt x="0" y="178269"/>
                </a:lnTo>
                <a:lnTo>
                  <a:pt x="27304" y="178269"/>
                </a:lnTo>
                <a:lnTo>
                  <a:pt x="27304" y="71119"/>
                </a:lnTo>
                <a:lnTo>
                  <a:pt x="30895" y="51502"/>
                </a:lnTo>
                <a:lnTo>
                  <a:pt x="40868" y="36277"/>
                </a:lnTo>
                <a:lnTo>
                  <a:pt x="55196" y="26962"/>
                </a:lnTo>
                <a:lnTo>
                  <a:pt x="27304" y="26962"/>
                </a:lnTo>
                <a:lnTo>
                  <a:pt x="27304" y="4038"/>
                </a:lnTo>
                <a:close/>
              </a:path>
              <a:path w="142240" h="178434">
                <a:moveTo>
                  <a:pt x="131828" y="22923"/>
                </a:moveTo>
                <a:lnTo>
                  <a:pt x="75158" y="22923"/>
                </a:lnTo>
                <a:lnTo>
                  <a:pt x="91696" y="25274"/>
                </a:lnTo>
                <a:lnTo>
                  <a:pt x="104093" y="32143"/>
                </a:lnTo>
                <a:lnTo>
                  <a:pt x="111879" y="43251"/>
                </a:lnTo>
                <a:lnTo>
                  <a:pt x="114579" y="58318"/>
                </a:lnTo>
                <a:lnTo>
                  <a:pt x="114579" y="178269"/>
                </a:lnTo>
                <a:lnTo>
                  <a:pt x="141884" y="178269"/>
                </a:lnTo>
                <a:lnTo>
                  <a:pt x="141884" y="55956"/>
                </a:lnTo>
                <a:lnTo>
                  <a:pt x="137841" y="31996"/>
                </a:lnTo>
                <a:lnTo>
                  <a:pt x="131828" y="22923"/>
                </a:lnTo>
                <a:close/>
              </a:path>
              <a:path w="142240" h="178434">
                <a:moveTo>
                  <a:pt x="83248" y="0"/>
                </a:moveTo>
                <a:lnTo>
                  <a:pt x="65698" y="1889"/>
                </a:lnTo>
                <a:lnTo>
                  <a:pt x="50807" y="7285"/>
                </a:lnTo>
                <a:lnTo>
                  <a:pt x="38319" y="15778"/>
                </a:lnTo>
                <a:lnTo>
                  <a:pt x="27978" y="26962"/>
                </a:lnTo>
                <a:lnTo>
                  <a:pt x="55196" y="26962"/>
                </a:lnTo>
                <a:lnTo>
                  <a:pt x="56022" y="26425"/>
                </a:lnTo>
                <a:lnTo>
                  <a:pt x="75158" y="22923"/>
                </a:lnTo>
                <a:lnTo>
                  <a:pt x="131828" y="22923"/>
                </a:lnTo>
                <a:lnTo>
                  <a:pt x="126215" y="14452"/>
                </a:lnTo>
                <a:lnTo>
                  <a:pt x="107765" y="3671"/>
                </a:lnTo>
                <a:lnTo>
                  <a:pt x="83248" y="0"/>
                </a:lnTo>
                <a:close/>
              </a:path>
            </a:pathLst>
          </a:custGeom>
          <a:solidFill>
            <a:srgbClr val="66758C"/>
          </a:solidFill>
        </p:spPr>
        <p:txBody>
          <a:bodyPr wrap="square" lIns="0" tIns="0" rIns="0" bIns="0" rtlCol="0"/>
          <a:lstStyle/>
          <a:p>
            <a:endParaRPr/>
          </a:p>
        </p:txBody>
      </p:sp>
      <p:sp>
        <p:nvSpPr>
          <p:cNvPr id="25" name="bk object 25"/>
          <p:cNvSpPr/>
          <p:nvPr/>
        </p:nvSpPr>
        <p:spPr>
          <a:xfrm>
            <a:off x="11622985" y="515969"/>
            <a:ext cx="163195" cy="183515"/>
          </a:xfrm>
          <a:custGeom>
            <a:avLst/>
            <a:gdLst/>
            <a:ahLst/>
            <a:cxnLst/>
            <a:rect l="l" t="t" r="r" b="b"/>
            <a:pathLst>
              <a:path w="163195" h="183515">
                <a:moveTo>
                  <a:pt x="82562" y="0"/>
                </a:moveTo>
                <a:lnTo>
                  <a:pt x="48759" y="7218"/>
                </a:lnTo>
                <a:lnTo>
                  <a:pt x="22707" y="26873"/>
                </a:lnTo>
                <a:lnTo>
                  <a:pt x="5935" y="56010"/>
                </a:lnTo>
                <a:lnTo>
                  <a:pt x="0" y="91655"/>
                </a:lnTo>
                <a:lnTo>
                  <a:pt x="5675" y="127301"/>
                </a:lnTo>
                <a:lnTo>
                  <a:pt x="22156" y="156438"/>
                </a:lnTo>
                <a:lnTo>
                  <a:pt x="48622" y="176098"/>
                </a:lnTo>
                <a:lnTo>
                  <a:pt x="84251" y="183311"/>
                </a:lnTo>
                <a:lnTo>
                  <a:pt x="111434" y="179413"/>
                </a:lnTo>
                <a:lnTo>
                  <a:pt x="133407" y="168028"/>
                </a:lnTo>
                <a:lnTo>
                  <a:pt x="140068" y="160413"/>
                </a:lnTo>
                <a:lnTo>
                  <a:pt x="84251" y="160413"/>
                </a:lnTo>
                <a:lnTo>
                  <a:pt x="60955" y="155647"/>
                </a:lnTo>
                <a:lnTo>
                  <a:pt x="43726" y="142508"/>
                </a:lnTo>
                <a:lnTo>
                  <a:pt x="32688" y="122732"/>
                </a:lnTo>
                <a:lnTo>
                  <a:pt x="27965" y="98056"/>
                </a:lnTo>
                <a:lnTo>
                  <a:pt x="162763" y="98056"/>
                </a:lnTo>
                <a:lnTo>
                  <a:pt x="160072" y="77495"/>
                </a:lnTo>
                <a:lnTo>
                  <a:pt x="28638" y="77495"/>
                </a:lnTo>
                <a:lnTo>
                  <a:pt x="34224" y="55391"/>
                </a:lnTo>
                <a:lnTo>
                  <a:pt x="44989" y="37645"/>
                </a:lnTo>
                <a:lnTo>
                  <a:pt x="61060" y="25838"/>
                </a:lnTo>
                <a:lnTo>
                  <a:pt x="82562" y="21551"/>
                </a:lnTo>
                <a:lnTo>
                  <a:pt x="134953" y="21551"/>
                </a:lnTo>
                <a:lnTo>
                  <a:pt x="117105" y="7213"/>
                </a:lnTo>
                <a:lnTo>
                  <a:pt x="82562" y="0"/>
                </a:lnTo>
                <a:close/>
              </a:path>
              <a:path w="163195" h="183515">
                <a:moveTo>
                  <a:pt x="159054" y="124675"/>
                </a:moveTo>
                <a:lnTo>
                  <a:pt x="132435" y="124675"/>
                </a:lnTo>
                <a:lnTo>
                  <a:pt x="125905" y="140220"/>
                </a:lnTo>
                <a:lnTo>
                  <a:pt x="115549" y="151398"/>
                </a:lnTo>
                <a:lnTo>
                  <a:pt x="101590" y="158149"/>
                </a:lnTo>
                <a:lnTo>
                  <a:pt x="84251" y="160413"/>
                </a:lnTo>
                <a:lnTo>
                  <a:pt x="140068" y="160413"/>
                </a:lnTo>
                <a:lnTo>
                  <a:pt x="149502" y="149627"/>
                </a:lnTo>
                <a:lnTo>
                  <a:pt x="159054" y="124675"/>
                </a:lnTo>
                <a:close/>
              </a:path>
              <a:path w="163195" h="183515">
                <a:moveTo>
                  <a:pt x="134953" y="21551"/>
                </a:moveTo>
                <a:lnTo>
                  <a:pt x="82562" y="21551"/>
                </a:lnTo>
                <a:lnTo>
                  <a:pt x="103499" y="25412"/>
                </a:lnTo>
                <a:lnTo>
                  <a:pt x="119127" y="36507"/>
                </a:lnTo>
                <a:lnTo>
                  <a:pt x="129195" y="54111"/>
                </a:lnTo>
                <a:lnTo>
                  <a:pt x="133451" y="77495"/>
                </a:lnTo>
                <a:lnTo>
                  <a:pt x="160072" y="77495"/>
                </a:lnTo>
                <a:lnTo>
                  <a:pt x="157577" y="58426"/>
                </a:lnTo>
                <a:lnTo>
                  <a:pt x="142251" y="27420"/>
                </a:lnTo>
                <a:lnTo>
                  <a:pt x="134953" y="21551"/>
                </a:lnTo>
                <a:close/>
              </a:path>
            </a:pathLst>
          </a:custGeom>
          <a:solidFill>
            <a:srgbClr val="66758C"/>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7F31F43C-4B24-4291-A1F3-1C136F7D018F}" type="datetime1">
              <a:rPr lang="en-US" smtClean="0"/>
              <a:t>10/30/2019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63299" y="420747"/>
            <a:ext cx="11071750" cy="513080"/>
          </a:xfrm>
          <a:prstGeom prst="rect">
            <a:avLst/>
          </a:prstGeom>
        </p:spPr>
        <p:txBody>
          <a:bodyPr wrap="square" lIns="0" tIns="0" rIns="0" bIns="0">
            <a:spAutoFit/>
          </a:bodyPr>
          <a:lstStyle>
            <a:lvl1pPr>
              <a:defRPr sz="3200" b="1" i="0">
                <a:solidFill>
                  <a:srgbClr val="008CAB"/>
                </a:solidFill>
                <a:latin typeface="Roboto"/>
                <a:cs typeface="Roboto"/>
              </a:defRPr>
            </a:lvl1pPr>
          </a:lstStyle>
          <a:p>
            <a:endParaRPr/>
          </a:p>
        </p:txBody>
      </p:sp>
      <p:sp>
        <p:nvSpPr>
          <p:cNvPr id="3" name="Holder 3"/>
          <p:cNvSpPr>
            <a:spLocks noGrp="1"/>
          </p:cNvSpPr>
          <p:nvPr>
            <p:ph type="body" idx="1"/>
          </p:nvPr>
        </p:nvSpPr>
        <p:spPr>
          <a:xfrm>
            <a:off x="3199341" y="3266503"/>
            <a:ext cx="5799666" cy="1448435"/>
          </a:xfrm>
          <a:prstGeom prst="rect">
            <a:avLst/>
          </a:prstGeom>
        </p:spPr>
        <p:txBody>
          <a:bodyPr wrap="square" lIns="0" tIns="0" rIns="0" bIns="0">
            <a:spAutoFit/>
          </a:bodyPr>
          <a:lstStyle>
            <a:lvl1pPr>
              <a:defRPr sz="2200" b="1" i="0">
                <a:solidFill>
                  <a:srgbClr val="008CAB"/>
                </a:solidFill>
                <a:latin typeface="Roboto"/>
                <a:cs typeface="Roboto"/>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C4891805-0959-4474-96E8-6C53DD3A71AB}" type="datetime1">
              <a:rPr lang="en-US" smtClean="0"/>
              <a:t>10/30/2019</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Slide Number Placeholder 40"/>
          <p:cNvSpPr>
            <a:spLocks noGrp="1"/>
          </p:cNvSpPr>
          <p:nvPr>
            <p:ph type="sldNum" sz="quarter" idx="7"/>
          </p:nvPr>
        </p:nvSpPr>
        <p:spPr/>
        <p:txBody>
          <a:bodyPr/>
          <a:lstStyle/>
          <a:p>
            <a:fld id="{B6F15528-21DE-4FAA-801E-634DDDAF4B2B}" type="slidenum">
              <a:rPr lang="en-GB" smtClean="0"/>
              <a:t>1</a:t>
            </a:fld>
            <a:endParaRPr lang="en-GB"/>
          </a:p>
        </p:txBody>
      </p:sp>
      <p:pic>
        <p:nvPicPr>
          <p:cNvPr id="102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6386" y="4800600"/>
            <a:ext cx="3278958" cy="14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126186" y="3981650"/>
            <a:ext cx="6475014" cy="677108"/>
          </a:xfrm>
          <a:prstGeom prst="rect">
            <a:avLst/>
          </a:prstGeom>
          <a:noFill/>
        </p:spPr>
        <p:txBody>
          <a:bodyPr wrap="square" rtlCol="0">
            <a:spAutoFit/>
          </a:bodyPr>
          <a:lstStyle/>
          <a:p>
            <a:endParaRPr lang="en-GB" b="1" dirty="0"/>
          </a:p>
          <a:p>
            <a:r>
              <a:rPr lang="en-GB" sz="2000" b="1" dirty="0"/>
              <a:t>Developed in partnership with schools in Hartlepool by…</a:t>
            </a:r>
          </a:p>
        </p:txBody>
      </p:sp>
      <p:sp>
        <p:nvSpPr>
          <p:cNvPr id="5" name="Rounded Rectangle 4"/>
          <p:cNvSpPr/>
          <p:nvPr/>
        </p:nvSpPr>
        <p:spPr>
          <a:xfrm>
            <a:off x="563298" y="420747"/>
            <a:ext cx="11025134" cy="3683044"/>
          </a:xfrm>
          <a:prstGeom prst="roundRect">
            <a:avLst/>
          </a:prstGeom>
          <a:solidFill>
            <a:srgbClr val="A70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5400" b="1" kern="0" spc="-5" dirty="0">
                <a:solidFill>
                  <a:prstClr val="white"/>
                </a:solidFill>
                <a:ea typeface="+mj-ea"/>
              </a:rPr>
              <a:t>Reducing Parental </a:t>
            </a:r>
            <a:r>
              <a:rPr lang="en-GB" sz="5400" b="1" kern="0" spc="-5" dirty="0" smtClean="0">
                <a:solidFill>
                  <a:prstClr val="white"/>
                </a:solidFill>
                <a:ea typeface="+mj-ea"/>
              </a:rPr>
              <a:t>Conflict</a:t>
            </a:r>
            <a:r>
              <a:rPr lang="en-GB" sz="5400" b="1" kern="0" spc="-5" dirty="0">
                <a:solidFill>
                  <a:prstClr val="white"/>
                </a:solidFill>
                <a:ea typeface="+mj-ea"/>
              </a:rPr>
              <a:t/>
            </a:r>
            <a:br>
              <a:rPr lang="en-GB" sz="5400" b="1" kern="0" spc="-5" dirty="0">
                <a:solidFill>
                  <a:prstClr val="white"/>
                </a:solidFill>
                <a:ea typeface="+mj-ea"/>
              </a:rPr>
            </a:br>
            <a:r>
              <a:rPr lang="en-GB" sz="5400" b="1" kern="0" spc="-5" dirty="0" smtClean="0">
                <a:solidFill>
                  <a:prstClr val="white"/>
                </a:solidFill>
                <a:ea typeface="+mj-ea"/>
              </a:rPr>
              <a:t>Why </a:t>
            </a:r>
            <a:r>
              <a:rPr lang="en-GB" sz="5400" b="1" kern="0" spc="-5" dirty="0">
                <a:solidFill>
                  <a:prstClr val="white"/>
                </a:solidFill>
                <a:ea typeface="+mj-ea"/>
              </a:rPr>
              <a:t>it matters to children;</a:t>
            </a:r>
            <a:r>
              <a:rPr lang="en-GB" sz="4800" b="1" kern="0" spc="-5" dirty="0">
                <a:solidFill>
                  <a:prstClr val="white"/>
                </a:solidFill>
                <a:ea typeface="+mj-ea"/>
              </a:rPr>
              <a:t> </a:t>
            </a:r>
            <a:endParaRPr lang="en-GB" sz="4800" b="1" kern="0" spc="-5" dirty="0" smtClean="0">
              <a:solidFill>
                <a:prstClr val="white"/>
              </a:solidFill>
              <a:ea typeface="+mj-ea"/>
            </a:endParaRPr>
          </a:p>
          <a:p>
            <a:pPr algn="ctr"/>
            <a:r>
              <a:rPr lang="en-GB" sz="4800" b="1" kern="0" spc="-5" dirty="0">
                <a:solidFill>
                  <a:prstClr val="white"/>
                </a:solidFill>
                <a:ea typeface="+mj-ea"/>
              </a:rPr>
              <a:t/>
            </a:r>
            <a:br>
              <a:rPr lang="en-GB" sz="4800" b="1" kern="0" spc="-5" dirty="0">
                <a:solidFill>
                  <a:prstClr val="white"/>
                </a:solidFill>
                <a:ea typeface="+mj-ea"/>
              </a:rPr>
            </a:br>
            <a:r>
              <a:rPr lang="en-GB" sz="3600" b="1" kern="0" spc="-5" dirty="0">
                <a:solidFill>
                  <a:prstClr val="white"/>
                </a:solidFill>
                <a:ea typeface="+mj-ea"/>
              </a:rPr>
              <a:t>An awareness raising session for school based staff</a:t>
            </a:r>
            <a:endParaRPr lang="en-US" sz="1400" dirty="0"/>
          </a:p>
        </p:txBody>
      </p:sp>
      <p:sp>
        <p:nvSpPr>
          <p:cNvPr id="42" name="object 2"/>
          <p:cNvSpPr/>
          <p:nvPr/>
        </p:nvSpPr>
        <p:spPr>
          <a:xfrm>
            <a:off x="1066800" y="4412555"/>
            <a:ext cx="1286680" cy="2136996"/>
          </a:xfrm>
          <a:prstGeom prst="rect">
            <a:avLst/>
          </a:prstGeom>
          <a:blipFill>
            <a:blip r:embed="rId4" cstate="print"/>
            <a:stretch>
              <a:fillRect/>
            </a:stretch>
          </a:blipFill>
        </p:spPr>
        <p:txBody>
          <a:bodyPr wrap="square" lIns="0" tIns="0" rIns="0" bIns="0" rtlCol="0"/>
          <a:lstStyle/>
          <a:p>
            <a:endParaRPr/>
          </a:p>
        </p:txBody>
      </p:sp>
      <p:sp>
        <p:nvSpPr>
          <p:cNvPr id="43" name="object 7"/>
          <p:cNvSpPr/>
          <p:nvPr/>
        </p:nvSpPr>
        <p:spPr>
          <a:xfrm>
            <a:off x="9601200" y="4432759"/>
            <a:ext cx="990600" cy="2425242"/>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5998" y="2209800"/>
            <a:ext cx="3573183" cy="2421967"/>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4309413" y="2209800"/>
            <a:ext cx="3573183" cy="242196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8042828" y="2209800"/>
            <a:ext cx="3573183" cy="2421968"/>
          </a:xfrm>
          <a:prstGeom prst="rect">
            <a:avLst/>
          </a:prstGeom>
          <a:blipFill>
            <a:blip r:embed="rId5" cstate="print"/>
            <a:stretch>
              <a:fillRect/>
            </a:stretch>
          </a:blipFill>
        </p:spPr>
        <p:txBody>
          <a:bodyPr wrap="square" lIns="0" tIns="0" rIns="0" bIns="0" rtlCol="0"/>
          <a:lstStyle/>
          <a:p>
            <a:endParaRPr/>
          </a:p>
        </p:txBody>
      </p:sp>
      <p:sp>
        <p:nvSpPr>
          <p:cNvPr id="5" name="object 5"/>
          <p:cNvSpPr txBox="1">
            <a:spLocks noGrp="1"/>
          </p:cNvSpPr>
          <p:nvPr>
            <p:ph type="title"/>
          </p:nvPr>
        </p:nvSpPr>
        <p:spPr>
          <a:xfrm>
            <a:off x="563299" y="420747"/>
            <a:ext cx="7742501" cy="566822"/>
          </a:xfrm>
          <a:prstGeom prst="rect">
            <a:avLst/>
          </a:prstGeom>
        </p:spPr>
        <p:txBody>
          <a:bodyPr vert="horz" wrap="square" lIns="0" tIns="12700" rIns="0" bIns="0" rtlCol="0">
            <a:spAutoFit/>
          </a:bodyPr>
          <a:lstStyle/>
          <a:p>
            <a:pPr marL="12700">
              <a:lnSpc>
                <a:spcPct val="100000"/>
              </a:lnSpc>
              <a:spcBef>
                <a:spcPts val="100"/>
              </a:spcBef>
            </a:pPr>
            <a:r>
              <a:rPr sz="3600" spc="-15" dirty="0">
                <a:solidFill>
                  <a:srgbClr val="A70081"/>
                </a:solidFill>
                <a:latin typeface="+mn-lt"/>
              </a:rPr>
              <a:t>Defining </a:t>
            </a:r>
            <a:r>
              <a:rPr sz="3600" spc="-10" dirty="0">
                <a:solidFill>
                  <a:srgbClr val="A70081"/>
                </a:solidFill>
                <a:latin typeface="+mn-lt"/>
              </a:rPr>
              <a:t>parent </a:t>
            </a:r>
            <a:r>
              <a:rPr sz="3600" spc="-5" dirty="0">
                <a:solidFill>
                  <a:srgbClr val="A70081"/>
                </a:solidFill>
                <a:latin typeface="+mn-lt"/>
              </a:rPr>
              <a:t>couple</a:t>
            </a:r>
            <a:r>
              <a:rPr sz="3600" spc="-20" dirty="0">
                <a:solidFill>
                  <a:srgbClr val="A70081"/>
                </a:solidFill>
                <a:latin typeface="+mn-lt"/>
              </a:rPr>
              <a:t> </a:t>
            </a:r>
            <a:r>
              <a:rPr sz="3600" spc="-5" dirty="0">
                <a:solidFill>
                  <a:srgbClr val="A70081"/>
                </a:solidFill>
                <a:latin typeface="+mn-lt"/>
              </a:rPr>
              <a:t>relationships</a:t>
            </a:r>
            <a:r>
              <a:rPr lang="en-GB" sz="3600" spc="-5" dirty="0">
                <a:solidFill>
                  <a:srgbClr val="A70081"/>
                </a:solidFill>
                <a:latin typeface="+mn-lt"/>
              </a:rPr>
              <a:t>…</a:t>
            </a:r>
            <a:endParaRPr sz="3600" spc="-5" dirty="0">
              <a:solidFill>
                <a:srgbClr val="A70081"/>
              </a:solidFill>
              <a:latin typeface="+mn-lt"/>
            </a:endParaRPr>
          </a:p>
        </p:txBody>
      </p:sp>
      <p:sp>
        <p:nvSpPr>
          <p:cNvPr id="6" name="object 6"/>
          <p:cNvSpPr txBox="1"/>
          <p:nvPr/>
        </p:nvSpPr>
        <p:spPr>
          <a:xfrm>
            <a:off x="707299" y="4078631"/>
            <a:ext cx="1121501" cy="289823"/>
          </a:xfrm>
          <a:prstGeom prst="rect">
            <a:avLst/>
          </a:prstGeom>
        </p:spPr>
        <p:txBody>
          <a:bodyPr vert="horz" wrap="square" lIns="0" tIns="12700" rIns="0" bIns="0" rtlCol="0">
            <a:spAutoFit/>
          </a:bodyPr>
          <a:lstStyle/>
          <a:p>
            <a:pPr marL="12700">
              <a:lnSpc>
                <a:spcPct val="100000"/>
              </a:lnSpc>
              <a:spcBef>
                <a:spcPts val="100"/>
              </a:spcBef>
            </a:pPr>
            <a:r>
              <a:rPr spc="-5" dirty="0">
                <a:solidFill>
                  <a:srgbClr val="FFFFFF"/>
                </a:solidFill>
                <a:latin typeface="Roboto" charset="0"/>
                <a:ea typeface="Roboto" charset="0"/>
                <a:cs typeface="Roboto" charset="0"/>
              </a:rPr>
              <a:t>Couple</a:t>
            </a:r>
            <a:endParaRPr dirty="0">
              <a:latin typeface="Roboto" charset="0"/>
              <a:ea typeface="Roboto" charset="0"/>
              <a:cs typeface="Roboto" charset="0"/>
            </a:endParaRPr>
          </a:p>
        </p:txBody>
      </p:sp>
      <p:sp>
        <p:nvSpPr>
          <p:cNvPr id="7" name="object 7"/>
          <p:cNvSpPr txBox="1"/>
          <p:nvPr/>
        </p:nvSpPr>
        <p:spPr>
          <a:xfrm>
            <a:off x="707299" y="4307269"/>
            <a:ext cx="1425645" cy="289823"/>
          </a:xfrm>
          <a:prstGeom prst="rect">
            <a:avLst/>
          </a:prstGeom>
        </p:spPr>
        <p:txBody>
          <a:bodyPr vert="horz" wrap="square" lIns="0" tIns="12700" rIns="0" bIns="0" rtlCol="0">
            <a:spAutoFit/>
          </a:bodyPr>
          <a:lstStyle/>
          <a:p>
            <a:pPr marL="12700">
              <a:lnSpc>
                <a:spcPct val="100000"/>
              </a:lnSpc>
              <a:spcBef>
                <a:spcPts val="100"/>
              </a:spcBef>
            </a:pPr>
            <a:r>
              <a:rPr spc="60" dirty="0">
                <a:solidFill>
                  <a:srgbClr val="FFFFFF"/>
                </a:solidFill>
                <a:latin typeface="Roboto" charset="0"/>
                <a:ea typeface="Roboto" charset="0"/>
                <a:cs typeface="Roboto" charset="0"/>
              </a:rPr>
              <a:t>relationship</a:t>
            </a:r>
            <a:endParaRPr dirty="0">
              <a:latin typeface="Roboto" charset="0"/>
              <a:ea typeface="Roboto" charset="0"/>
              <a:cs typeface="Roboto" charset="0"/>
            </a:endParaRPr>
          </a:p>
        </p:txBody>
      </p:sp>
      <p:sp>
        <p:nvSpPr>
          <p:cNvPr id="8" name="object 8"/>
          <p:cNvSpPr txBox="1"/>
          <p:nvPr/>
        </p:nvSpPr>
        <p:spPr>
          <a:xfrm>
            <a:off x="4419600" y="4078631"/>
            <a:ext cx="1600200" cy="289823"/>
          </a:xfrm>
          <a:prstGeom prst="rect">
            <a:avLst/>
          </a:prstGeom>
        </p:spPr>
        <p:txBody>
          <a:bodyPr vert="horz" wrap="square" lIns="0" tIns="12700" rIns="0" bIns="0" rtlCol="0">
            <a:spAutoFit/>
          </a:bodyPr>
          <a:lstStyle/>
          <a:p>
            <a:pPr marL="12700">
              <a:lnSpc>
                <a:spcPct val="100000"/>
              </a:lnSpc>
              <a:spcBef>
                <a:spcPts val="100"/>
              </a:spcBef>
            </a:pPr>
            <a:r>
              <a:rPr spc="25" dirty="0">
                <a:solidFill>
                  <a:srgbClr val="FFFFFF"/>
                </a:solidFill>
                <a:latin typeface="Roboto" charset="0"/>
                <a:ea typeface="Roboto" charset="0"/>
                <a:cs typeface="Roboto" charset="0"/>
              </a:rPr>
              <a:t>Co-parenting</a:t>
            </a:r>
            <a:endParaRPr dirty="0">
              <a:latin typeface="Roboto" charset="0"/>
              <a:ea typeface="Roboto" charset="0"/>
              <a:cs typeface="Roboto" charset="0"/>
            </a:endParaRPr>
          </a:p>
        </p:txBody>
      </p:sp>
      <p:sp>
        <p:nvSpPr>
          <p:cNvPr id="9" name="object 9"/>
          <p:cNvSpPr txBox="1"/>
          <p:nvPr/>
        </p:nvSpPr>
        <p:spPr>
          <a:xfrm>
            <a:off x="4429976" y="4307269"/>
            <a:ext cx="1361224" cy="289823"/>
          </a:xfrm>
          <a:prstGeom prst="rect">
            <a:avLst/>
          </a:prstGeom>
        </p:spPr>
        <p:txBody>
          <a:bodyPr vert="horz" wrap="square" lIns="0" tIns="12700" rIns="0" bIns="0" rtlCol="0">
            <a:spAutoFit/>
          </a:bodyPr>
          <a:lstStyle/>
          <a:p>
            <a:pPr marL="12700">
              <a:lnSpc>
                <a:spcPct val="100000"/>
              </a:lnSpc>
              <a:spcBef>
                <a:spcPts val="100"/>
              </a:spcBef>
            </a:pPr>
            <a:r>
              <a:rPr spc="60" dirty="0">
                <a:solidFill>
                  <a:srgbClr val="FFFFFF"/>
                </a:solidFill>
                <a:latin typeface="Roboto" charset="0"/>
                <a:ea typeface="Roboto" charset="0"/>
                <a:cs typeface="Roboto" charset="0"/>
              </a:rPr>
              <a:t>relationship</a:t>
            </a:r>
            <a:endParaRPr dirty="0">
              <a:latin typeface="Roboto" charset="0"/>
              <a:ea typeface="Roboto" charset="0"/>
              <a:cs typeface="Roboto" charset="0"/>
            </a:endParaRPr>
          </a:p>
        </p:txBody>
      </p:sp>
      <p:sp>
        <p:nvSpPr>
          <p:cNvPr id="10" name="object 10"/>
          <p:cNvSpPr txBox="1"/>
          <p:nvPr/>
        </p:nvSpPr>
        <p:spPr>
          <a:xfrm>
            <a:off x="8167940" y="4078631"/>
            <a:ext cx="2423860" cy="289823"/>
          </a:xfrm>
          <a:prstGeom prst="rect">
            <a:avLst/>
          </a:prstGeom>
        </p:spPr>
        <p:txBody>
          <a:bodyPr vert="horz" wrap="square" lIns="0" tIns="12700" rIns="0" bIns="0" rtlCol="0">
            <a:spAutoFit/>
          </a:bodyPr>
          <a:lstStyle/>
          <a:p>
            <a:pPr marL="12700">
              <a:lnSpc>
                <a:spcPct val="100000"/>
              </a:lnSpc>
              <a:spcBef>
                <a:spcPts val="100"/>
              </a:spcBef>
            </a:pPr>
            <a:r>
              <a:rPr spc="30" dirty="0">
                <a:solidFill>
                  <a:srgbClr val="FFFFFF"/>
                </a:solidFill>
                <a:latin typeface="Roboto" charset="0"/>
                <a:ea typeface="Roboto" charset="0"/>
                <a:cs typeface="Roboto" charset="0"/>
              </a:rPr>
              <a:t>Relationship</a:t>
            </a:r>
            <a:r>
              <a:rPr spc="-180" dirty="0">
                <a:solidFill>
                  <a:srgbClr val="FFFFFF"/>
                </a:solidFill>
                <a:latin typeface="Roboto" charset="0"/>
                <a:ea typeface="Roboto" charset="0"/>
                <a:cs typeface="Roboto" charset="0"/>
              </a:rPr>
              <a:t> </a:t>
            </a:r>
            <a:r>
              <a:rPr spc="75" dirty="0">
                <a:solidFill>
                  <a:srgbClr val="FFFFFF"/>
                </a:solidFill>
                <a:latin typeface="Roboto" charset="0"/>
                <a:ea typeface="Roboto" charset="0"/>
                <a:cs typeface="Roboto" charset="0"/>
              </a:rPr>
              <a:t>quality</a:t>
            </a:r>
            <a:endParaRPr dirty="0">
              <a:latin typeface="Roboto" charset="0"/>
              <a:ea typeface="Roboto" charset="0"/>
              <a:cs typeface="Roboto" charset="0"/>
            </a:endParaRPr>
          </a:p>
        </p:txBody>
      </p:sp>
      <p:sp>
        <p:nvSpPr>
          <p:cNvPr id="11" name="object 11"/>
          <p:cNvSpPr txBox="1"/>
          <p:nvPr/>
        </p:nvSpPr>
        <p:spPr>
          <a:xfrm>
            <a:off x="8167940" y="4307269"/>
            <a:ext cx="1161415" cy="289823"/>
          </a:xfrm>
          <a:prstGeom prst="rect">
            <a:avLst/>
          </a:prstGeom>
        </p:spPr>
        <p:txBody>
          <a:bodyPr vert="horz" wrap="square" lIns="0" tIns="12700" rIns="0" bIns="0" rtlCol="0">
            <a:spAutoFit/>
          </a:bodyPr>
          <a:lstStyle/>
          <a:p>
            <a:pPr marL="12700">
              <a:lnSpc>
                <a:spcPct val="100000"/>
              </a:lnSpc>
              <a:spcBef>
                <a:spcPts val="100"/>
              </a:spcBef>
            </a:pPr>
            <a:r>
              <a:rPr spc="55" dirty="0">
                <a:solidFill>
                  <a:srgbClr val="FFFFFF"/>
                </a:solidFill>
                <a:latin typeface="Roboto" charset="0"/>
                <a:ea typeface="Roboto" charset="0"/>
                <a:cs typeface="Roboto" charset="0"/>
              </a:rPr>
              <a:t>over</a:t>
            </a:r>
            <a:r>
              <a:rPr spc="-210" dirty="0">
                <a:solidFill>
                  <a:srgbClr val="FFFFFF"/>
                </a:solidFill>
                <a:latin typeface="Roboto" charset="0"/>
                <a:ea typeface="Roboto" charset="0"/>
                <a:cs typeface="Roboto" charset="0"/>
              </a:rPr>
              <a:t> </a:t>
            </a:r>
            <a:r>
              <a:rPr lang="en-GB" spc="30" dirty="0">
                <a:solidFill>
                  <a:srgbClr val="FFFFFF"/>
                </a:solidFill>
                <a:latin typeface="Roboto" charset="0"/>
                <a:ea typeface="Roboto" charset="0"/>
                <a:cs typeface="Roboto" charset="0"/>
              </a:rPr>
              <a:t>s</a:t>
            </a:r>
            <a:r>
              <a:rPr spc="30" dirty="0" err="1">
                <a:solidFill>
                  <a:srgbClr val="FFFFFF"/>
                </a:solidFill>
                <a:latin typeface="Roboto" charset="0"/>
                <a:ea typeface="Roboto" charset="0"/>
                <a:cs typeface="Roboto" charset="0"/>
              </a:rPr>
              <a:t>tatus</a:t>
            </a:r>
            <a:endParaRPr dirty="0">
              <a:latin typeface="Roboto" charset="0"/>
              <a:ea typeface="Roboto" charset="0"/>
              <a:cs typeface="Roboto" charset="0"/>
            </a:endParaRPr>
          </a:p>
        </p:txBody>
      </p:sp>
      <p:sp>
        <p:nvSpPr>
          <p:cNvPr id="12" name="Slide Number Placeholder 11"/>
          <p:cNvSpPr>
            <a:spLocks noGrp="1"/>
          </p:cNvSpPr>
          <p:nvPr>
            <p:ph type="sldNum" sz="quarter" idx="7"/>
          </p:nvPr>
        </p:nvSpPr>
        <p:spPr/>
        <p:txBody>
          <a:bodyPr/>
          <a:lstStyle/>
          <a:p>
            <a:fld id="{B6F15528-21DE-4FAA-801E-634DDDAF4B2B}" type="slidenum">
              <a:rPr lang="en-GB" smtClean="0"/>
              <a:t>10</a:t>
            </a:fld>
            <a:endParaRPr lang="en-GB"/>
          </a:p>
        </p:txBody>
      </p:sp>
      <p:pic>
        <p:nvPicPr>
          <p:cNvPr id="13" name="OWAPstImg447314" descr="HRPH-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7"/>
          </p:nvPr>
        </p:nvSpPr>
        <p:spPr/>
        <p:txBody>
          <a:bodyPr/>
          <a:lstStyle/>
          <a:p>
            <a:fld id="{B6F15528-21DE-4FAA-801E-634DDDAF4B2B}" type="slidenum">
              <a:rPr lang="en-GB" smtClean="0"/>
              <a:t>11</a:t>
            </a:fld>
            <a:endParaRPr lang="en-GB"/>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5205" y="544058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peech Bubble: Rectangle with Corners Rounded 3">
            <a:extLst>
              <a:ext uri="{FF2B5EF4-FFF2-40B4-BE49-F238E27FC236}">
                <a16:creationId xmlns:a16="http://schemas.microsoft.com/office/drawing/2014/main" id="{3B972951-44C0-4926-A3C8-061FD7639C73}"/>
              </a:ext>
            </a:extLst>
          </p:cNvPr>
          <p:cNvSpPr/>
          <p:nvPr/>
        </p:nvSpPr>
        <p:spPr>
          <a:xfrm>
            <a:off x="1447800" y="236314"/>
            <a:ext cx="4191000" cy="1524000"/>
          </a:xfrm>
          <a:prstGeom prst="wedgeRoundRectCallout">
            <a:avLst>
              <a:gd name="adj1" fmla="val 3369"/>
              <a:gd name="adj2" fmla="val 69044"/>
              <a:gd name="adj3" fmla="val 16667"/>
            </a:avLst>
          </a:prstGeom>
          <a:solidFill>
            <a:srgbClr val="A70081"/>
          </a:solidFill>
          <a:ln>
            <a:solidFill>
              <a:srgbClr val="A70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800" b="1" dirty="0">
                <a:solidFill>
                  <a:schemeClr val="bg1"/>
                </a:solidFill>
              </a:rPr>
              <a:t> What do we mean by ‘couple’ relationship?</a:t>
            </a:r>
          </a:p>
        </p:txBody>
      </p:sp>
      <p:sp>
        <p:nvSpPr>
          <p:cNvPr id="12" name="Speech Bubble: Rectangle with Corners Rounded 3">
            <a:extLst>
              <a:ext uri="{FF2B5EF4-FFF2-40B4-BE49-F238E27FC236}">
                <a16:creationId xmlns:a16="http://schemas.microsoft.com/office/drawing/2014/main" id="{3B972951-44C0-4926-A3C8-061FD7639C73}"/>
              </a:ext>
            </a:extLst>
          </p:cNvPr>
          <p:cNvSpPr/>
          <p:nvPr/>
        </p:nvSpPr>
        <p:spPr>
          <a:xfrm>
            <a:off x="6553200" y="236314"/>
            <a:ext cx="4191000" cy="1524000"/>
          </a:xfrm>
          <a:prstGeom prst="wedgeRoundRectCallout">
            <a:avLst>
              <a:gd name="adj1" fmla="val -2449"/>
              <a:gd name="adj2" fmla="val 70044"/>
              <a:gd name="adj3" fmla="val 16667"/>
            </a:avLst>
          </a:prstGeom>
          <a:solidFill>
            <a:srgbClr val="A70081"/>
          </a:solidFill>
          <a:ln>
            <a:solidFill>
              <a:srgbClr val="A70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800" b="1" dirty="0">
                <a:solidFill>
                  <a:schemeClr val="bg1"/>
                </a:solidFill>
              </a:rPr>
              <a:t> What do we mean by a ‘co-parent’ relationship?</a:t>
            </a:r>
          </a:p>
        </p:txBody>
      </p:sp>
      <p:cxnSp>
        <p:nvCxnSpPr>
          <p:cNvPr id="3" name="Straight Connector 2"/>
          <p:cNvCxnSpPr/>
          <p:nvPr/>
        </p:nvCxnSpPr>
        <p:spPr>
          <a:xfrm>
            <a:off x="6057900" y="228600"/>
            <a:ext cx="0" cy="5113114"/>
          </a:xfrm>
          <a:prstGeom prst="line">
            <a:avLst/>
          </a:prstGeom>
          <a:ln w="25400">
            <a:solidFill>
              <a:srgbClr val="0097DB"/>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69900" y="2228939"/>
            <a:ext cx="5562600" cy="4324261"/>
          </a:xfrm>
          <a:prstGeom prst="rect">
            <a:avLst/>
          </a:prstGeom>
        </p:spPr>
        <p:txBody>
          <a:bodyPr wrap="square">
            <a:spAutoFit/>
          </a:bodyPr>
          <a:lstStyle/>
          <a:p>
            <a:r>
              <a:rPr lang="en-GB" sz="2400" dirty="0"/>
              <a:t>Used to denote all forms of adult partnership. For some parents, their relationship with one another is less formal or more ambivalent.</a:t>
            </a:r>
          </a:p>
          <a:p>
            <a:endParaRPr lang="en-GB" sz="1100" dirty="0"/>
          </a:p>
          <a:p>
            <a:pPr marL="342900" indent="-342900">
              <a:buFont typeface="Arial" panose="020B0604020202020204" pitchFamily="34" charset="0"/>
              <a:buChar char="•"/>
            </a:pPr>
            <a:r>
              <a:rPr lang="en-GB" sz="2400" dirty="0"/>
              <a:t>May be together as a couple or living apart</a:t>
            </a:r>
          </a:p>
          <a:p>
            <a:pPr marL="342900" indent="-342900">
              <a:buFont typeface="Arial" panose="020B0604020202020204" pitchFamily="34" charset="0"/>
              <a:buChar char="•"/>
            </a:pPr>
            <a:r>
              <a:rPr lang="en-GB" sz="2400" dirty="0"/>
              <a:t>May be separated</a:t>
            </a:r>
          </a:p>
          <a:p>
            <a:pPr marL="342900" indent="-342900">
              <a:buFont typeface="Arial" panose="020B0604020202020204" pitchFamily="34" charset="0"/>
              <a:buChar char="•"/>
            </a:pPr>
            <a:r>
              <a:rPr lang="en-GB" sz="2400" dirty="0"/>
              <a:t>May be uncertain to whether or not they are in a committed </a:t>
            </a:r>
          </a:p>
          <a:p>
            <a:r>
              <a:rPr lang="en-GB" sz="2400" dirty="0"/>
              <a:t>	relationship or not</a:t>
            </a:r>
          </a:p>
          <a:p>
            <a:endParaRPr lang="en-GB" sz="2400" dirty="0"/>
          </a:p>
        </p:txBody>
      </p:sp>
      <p:sp>
        <p:nvSpPr>
          <p:cNvPr id="17" name="Rectangle 16"/>
          <p:cNvSpPr/>
          <p:nvPr/>
        </p:nvSpPr>
        <p:spPr>
          <a:xfrm>
            <a:off x="6248400" y="2225129"/>
            <a:ext cx="5562600" cy="3416320"/>
          </a:xfrm>
          <a:prstGeom prst="rect">
            <a:avLst/>
          </a:prstGeom>
        </p:spPr>
        <p:txBody>
          <a:bodyPr wrap="square">
            <a:spAutoFit/>
          </a:bodyPr>
          <a:lstStyle/>
          <a:p>
            <a:r>
              <a:rPr lang="en-GB" sz="2400" dirty="0"/>
              <a:t>This term is rarely used by parents themselves it’s normally used by professionals and it’s short for </a:t>
            </a:r>
            <a:r>
              <a:rPr lang="en-GB" sz="2400" b="1" dirty="0"/>
              <a:t>cooperative parenting </a:t>
            </a:r>
          </a:p>
          <a:p>
            <a:endParaRPr lang="en-GB" sz="2400" b="1" dirty="0"/>
          </a:p>
          <a:p>
            <a:r>
              <a:rPr lang="en-GB" sz="2400" dirty="0"/>
              <a:t>It refers to the experience of raising a child after separation, with the child’s other parent, who is often referred to as an </a:t>
            </a:r>
            <a:r>
              <a:rPr lang="en-GB" sz="2400" b="1" dirty="0"/>
              <a:t>‘ex’.</a:t>
            </a:r>
          </a:p>
          <a:p>
            <a:endParaRPr lang="en-GB" sz="2400" dirty="0"/>
          </a:p>
        </p:txBody>
      </p:sp>
    </p:spTree>
    <p:extLst>
      <p:ext uri="{BB962C8B-B14F-4D97-AF65-F5344CB8AC3E}">
        <p14:creationId xmlns:p14="http://schemas.microsoft.com/office/powerpoint/2010/main" val="3998055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7"/>
          </p:nvPr>
        </p:nvSpPr>
        <p:spPr/>
        <p:txBody>
          <a:bodyPr/>
          <a:lstStyle/>
          <a:p>
            <a:fld id="{B6F15528-21DE-4FAA-801E-634DDDAF4B2B}" type="slidenum">
              <a:rPr lang="en-GB" smtClean="0"/>
              <a:t>12</a:t>
            </a:fld>
            <a:endParaRPr lang="en-GB"/>
          </a:p>
        </p:txBody>
      </p:sp>
      <p:sp>
        <p:nvSpPr>
          <p:cNvPr id="5" name="Rectangle 4"/>
          <p:cNvSpPr/>
          <p:nvPr/>
        </p:nvSpPr>
        <p:spPr>
          <a:xfrm>
            <a:off x="2286000" y="1447800"/>
            <a:ext cx="7696200" cy="2862322"/>
          </a:xfrm>
          <a:prstGeom prst="rect">
            <a:avLst/>
          </a:prstGeom>
        </p:spPr>
        <p:txBody>
          <a:bodyPr wrap="square">
            <a:spAutoFit/>
          </a:bodyPr>
          <a:lstStyle/>
          <a:p>
            <a:pPr algn="ctr"/>
            <a:r>
              <a:rPr lang="en-GB" sz="6000" b="1" dirty="0">
                <a:solidFill>
                  <a:srgbClr val="A70081"/>
                </a:solidFill>
              </a:rPr>
              <a:t>Status of relationship</a:t>
            </a:r>
          </a:p>
          <a:p>
            <a:pPr algn="ctr"/>
            <a:r>
              <a:rPr lang="en-GB" sz="6000" b="1" dirty="0">
                <a:solidFill>
                  <a:srgbClr val="A70081"/>
                </a:solidFill>
              </a:rPr>
              <a:t>≠ </a:t>
            </a:r>
          </a:p>
          <a:p>
            <a:pPr algn="ctr"/>
            <a:r>
              <a:rPr lang="en-GB" sz="6000" b="1" dirty="0">
                <a:solidFill>
                  <a:srgbClr val="A70081"/>
                </a:solidFill>
              </a:rPr>
              <a:t>Quality of relationship</a:t>
            </a:r>
          </a:p>
        </p:txBody>
      </p:sp>
      <p:pic>
        <p:nvPicPr>
          <p:cNvPr id="8"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4995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ad &lt;strong&gt;Child&lt;/strong&gt; - Portrait Free Stock Photo - Public Domain Pictures"/>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63299" y="420747"/>
            <a:ext cx="11071750" cy="553998"/>
          </a:xfrm>
        </p:spPr>
        <p:txBody>
          <a:bodyPr/>
          <a:lstStyle/>
          <a:p>
            <a:r>
              <a:rPr lang="en-GB" sz="3600" dirty="0">
                <a:solidFill>
                  <a:srgbClr val="A70081"/>
                </a:solidFill>
                <a:latin typeface="+mn-lt"/>
              </a:rPr>
              <a:t>So why do inter- parental relationships matter?</a:t>
            </a:r>
          </a:p>
        </p:txBody>
      </p:sp>
      <p:sp>
        <p:nvSpPr>
          <p:cNvPr id="3" name="Text Placeholder 2"/>
          <p:cNvSpPr>
            <a:spLocks noGrp="1"/>
          </p:cNvSpPr>
          <p:nvPr>
            <p:ph type="body" idx="1"/>
          </p:nvPr>
        </p:nvSpPr>
        <p:spPr>
          <a:xfrm>
            <a:off x="685800" y="1219200"/>
            <a:ext cx="11125200" cy="4616648"/>
          </a:xfrm>
        </p:spPr>
        <p:txBody>
          <a:bodyPr/>
          <a:lstStyle/>
          <a:p>
            <a:r>
              <a:rPr lang="en-GB" sz="2000" dirty="0">
                <a:solidFill>
                  <a:schemeClr val="tx1"/>
                </a:solidFill>
                <a:latin typeface="+mj-lt"/>
              </a:rPr>
              <a:t>A poor quality parent to parent relationship, relationship conflict and relationship break down are associated  with poor parenting which results in significant adverse outcomes for children.</a:t>
            </a:r>
          </a:p>
          <a:p>
            <a:endParaRPr lang="en-GB" sz="2000" dirty="0">
              <a:solidFill>
                <a:schemeClr val="tx1"/>
              </a:solidFill>
              <a:latin typeface="+mj-lt"/>
            </a:endParaRPr>
          </a:p>
          <a:p>
            <a:r>
              <a:rPr lang="en-GB" sz="2000" dirty="0">
                <a:solidFill>
                  <a:schemeClr val="tx1"/>
                </a:solidFill>
                <a:latin typeface="+mj-lt"/>
              </a:rPr>
              <a:t>So how does this impact on children?   </a:t>
            </a:r>
          </a:p>
          <a:p>
            <a:pPr marL="342900" indent="-342900">
              <a:buFont typeface="Arial" panose="020B0604020202020204" pitchFamily="34" charset="0"/>
              <a:buChar char="•"/>
            </a:pPr>
            <a:endParaRPr lang="en-GB" sz="2000" dirty="0">
              <a:solidFill>
                <a:schemeClr val="tx1"/>
              </a:solidFill>
              <a:latin typeface="+mj-lt"/>
            </a:endParaRPr>
          </a:p>
          <a:p>
            <a:pPr marL="342900" indent="-342900">
              <a:buFont typeface="Arial" panose="020B0604020202020204" pitchFamily="34" charset="0"/>
              <a:buChar char="•"/>
            </a:pPr>
            <a:r>
              <a:rPr lang="en-GB" sz="2000" dirty="0">
                <a:solidFill>
                  <a:schemeClr val="tx1"/>
                </a:solidFill>
                <a:latin typeface="+mj-lt"/>
              </a:rPr>
              <a:t>Poor school readiness</a:t>
            </a:r>
          </a:p>
          <a:p>
            <a:pPr marL="342900" indent="-342900">
              <a:buFont typeface="Arial" panose="020B0604020202020204" pitchFamily="34" charset="0"/>
              <a:buChar char="•"/>
            </a:pPr>
            <a:r>
              <a:rPr lang="en-GB" sz="2000" dirty="0">
                <a:solidFill>
                  <a:schemeClr val="tx1"/>
                </a:solidFill>
                <a:latin typeface="+mj-lt"/>
              </a:rPr>
              <a:t>Poor school engagement and performance</a:t>
            </a:r>
          </a:p>
          <a:p>
            <a:pPr marL="342900" indent="-342900">
              <a:buFont typeface="Arial" panose="020B0604020202020204" pitchFamily="34" charset="0"/>
              <a:buChar char="•"/>
            </a:pPr>
            <a:r>
              <a:rPr lang="en-GB" sz="2000" dirty="0">
                <a:solidFill>
                  <a:schemeClr val="tx1"/>
                </a:solidFill>
                <a:latin typeface="+mj-lt"/>
              </a:rPr>
              <a:t>Impaired social, emotional and cognitive development</a:t>
            </a:r>
          </a:p>
          <a:p>
            <a:pPr marL="342900" indent="-342900">
              <a:buFont typeface="Arial" panose="020B0604020202020204" pitchFamily="34" charset="0"/>
              <a:buChar char="•"/>
            </a:pPr>
            <a:r>
              <a:rPr lang="en-GB" sz="2000" dirty="0">
                <a:solidFill>
                  <a:schemeClr val="tx1"/>
                </a:solidFill>
                <a:latin typeface="+mj-lt"/>
              </a:rPr>
              <a:t>Behavioural problems  including conduct disorder, anti- social behaviour and crime</a:t>
            </a:r>
          </a:p>
          <a:p>
            <a:pPr marL="342900" indent="-342900">
              <a:buFont typeface="Arial" panose="020B0604020202020204" pitchFamily="34" charset="0"/>
              <a:buChar char="•"/>
            </a:pPr>
            <a:r>
              <a:rPr lang="en-GB" sz="2000" dirty="0">
                <a:solidFill>
                  <a:schemeClr val="tx1"/>
                </a:solidFill>
                <a:latin typeface="+mj-lt"/>
              </a:rPr>
              <a:t>Development of insecure attachment between infants and parents</a:t>
            </a:r>
          </a:p>
          <a:p>
            <a:pPr marL="342900" indent="-342900">
              <a:buFont typeface="Arial" panose="020B0604020202020204" pitchFamily="34" charset="0"/>
              <a:buChar char="•"/>
            </a:pPr>
            <a:r>
              <a:rPr lang="en-GB" sz="2000" dirty="0">
                <a:solidFill>
                  <a:schemeClr val="tx1"/>
                </a:solidFill>
                <a:latin typeface="+mj-lt"/>
              </a:rPr>
              <a:t>Increased likelihood of childhood poverty and socioeconomic disadvantage as a result of relationship breakdown</a:t>
            </a:r>
          </a:p>
          <a:p>
            <a:pPr marL="342900" indent="-342900">
              <a:buFont typeface="Arial" panose="020B0604020202020204" pitchFamily="34" charset="0"/>
              <a:buChar char="•"/>
            </a:pPr>
            <a:r>
              <a:rPr lang="en-GB" sz="2000" dirty="0">
                <a:solidFill>
                  <a:schemeClr val="tx1"/>
                </a:solidFill>
                <a:latin typeface="+mj-lt"/>
              </a:rPr>
              <a:t>Substance misuse and other health damaging behaviours </a:t>
            </a:r>
          </a:p>
          <a:p>
            <a:endParaRPr lang="en-GB" sz="2000" dirty="0">
              <a:solidFill>
                <a:schemeClr val="tx1"/>
              </a:solidFill>
              <a:latin typeface="+mj-lt"/>
            </a:endParaRPr>
          </a:p>
          <a:p>
            <a:endParaRPr lang="en-GB" sz="2000" dirty="0">
              <a:solidFill>
                <a:schemeClr val="tx1"/>
              </a:solidFill>
              <a:latin typeface="+mj-lt"/>
            </a:endParaRPr>
          </a:p>
        </p:txBody>
      </p:sp>
      <p:sp>
        <p:nvSpPr>
          <p:cNvPr id="4" name="Slide Number Placeholder 3"/>
          <p:cNvSpPr>
            <a:spLocks noGrp="1"/>
          </p:cNvSpPr>
          <p:nvPr>
            <p:ph type="sldNum" sz="quarter" idx="7"/>
          </p:nvPr>
        </p:nvSpPr>
        <p:spPr/>
        <p:txBody>
          <a:bodyPr/>
          <a:lstStyle/>
          <a:p>
            <a:fld id="{B6F15528-21DE-4FAA-801E-634DDDAF4B2B}" type="slidenum">
              <a:rPr lang="en-GB" smtClean="0"/>
              <a:t>13</a:t>
            </a:fld>
            <a:endParaRPr lang="en-GB"/>
          </a:p>
        </p:txBody>
      </p:sp>
      <p:pic>
        <p:nvPicPr>
          <p:cNvPr id="5" name="OWAPstImg447314" descr="HRPH-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584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8" y="420747"/>
            <a:ext cx="9876101" cy="566822"/>
          </a:xfrm>
          <a:prstGeom prst="rect">
            <a:avLst/>
          </a:prstGeom>
        </p:spPr>
        <p:txBody>
          <a:bodyPr vert="horz" wrap="square" lIns="0" tIns="12700" rIns="0" bIns="0" rtlCol="0">
            <a:spAutoFit/>
          </a:bodyPr>
          <a:lstStyle/>
          <a:p>
            <a:pPr marL="12700">
              <a:lnSpc>
                <a:spcPct val="100000"/>
              </a:lnSpc>
              <a:spcBef>
                <a:spcPts val="100"/>
              </a:spcBef>
            </a:pPr>
            <a:r>
              <a:rPr sz="3600" spc="-10" dirty="0">
                <a:solidFill>
                  <a:srgbClr val="A70081"/>
                </a:solidFill>
                <a:latin typeface="+mn-lt"/>
              </a:rPr>
              <a:t>Inter-parental </a:t>
            </a:r>
            <a:r>
              <a:rPr sz="3600" spc="-5" dirty="0">
                <a:solidFill>
                  <a:srgbClr val="A70081"/>
                </a:solidFill>
                <a:latin typeface="+mn-lt"/>
              </a:rPr>
              <a:t>relationships </a:t>
            </a:r>
            <a:r>
              <a:rPr sz="3600" spc="-10" dirty="0">
                <a:solidFill>
                  <a:srgbClr val="A70081"/>
                </a:solidFill>
                <a:latin typeface="+mn-lt"/>
              </a:rPr>
              <a:t>matter </a:t>
            </a:r>
            <a:r>
              <a:rPr sz="3600" spc="5" dirty="0">
                <a:solidFill>
                  <a:srgbClr val="A70081"/>
                </a:solidFill>
                <a:latin typeface="+mn-lt"/>
              </a:rPr>
              <a:t>to</a:t>
            </a:r>
            <a:r>
              <a:rPr sz="3600" spc="25" dirty="0">
                <a:solidFill>
                  <a:srgbClr val="A70081"/>
                </a:solidFill>
                <a:latin typeface="+mn-lt"/>
              </a:rPr>
              <a:t> </a:t>
            </a:r>
            <a:r>
              <a:rPr sz="3600" spc="-10" dirty="0">
                <a:solidFill>
                  <a:srgbClr val="A70081"/>
                </a:solidFill>
                <a:latin typeface="+mn-lt"/>
              </a:rPr>
              <a:t>children</a:t>
            </a:r>
          </a:p>
        </p:txBody>
      </p:sp>
      <p:sp>
        <p:nvSpPr>
          <p:cNvPr id="8" name="object 8"/>
          <p:cNvSpPr txBox="1">
            <a:spLocks noGrp="1"/>
          </p:cNvSpPr>
          <p:nvPr>
            <p:ph sz="half" idx="2"/>
          </p:nvPr>
        </p:nvSpPr>
        <p:spPr>
          <a:xfrm>
            <a:off x="548309" y="1278693"/>
            <a:ext cx="5332981" cy="5003934"/>
          </a:xfrm>
          <a:prstGeom prst="rect">
            <a:avLst/>
          </a:prstGeom>
        </p:spPr>
        <p:txBody>
          <a:bodyPr vert="horz" wrap="square" lIns="0" tIns="45720" rIns="0" bIns="0" rtlCol="0">
            <a:spAutoFit/>
          </a:bodyPr>
          <a:lstStyle/>
          <a:p>
            <a:pPr marL="12700" marR="1612900" algn="l">
              <a:lnSpc>
                <a:spcPts val="2800"/>
              </a:lnSpc>
              <a:spcBef>
                <a:spcPts val="360"/>
              </a:spcBef>
            </a:pPr>
            <a:r>
              <a:rPr dirty="0">
                <a:latin typeface="+mn-lt"/>
              </a:rPr>
              <a:t>Relationship</a:t>
            </a:r>
            <a:r>
              <a:rPr spc="-55" dirty="0">
                <a:latin typeface="+mn-lt"/>
              </a:rPr>
              <a:t> </a:t>
            </a:r>
            <a:r>
              <a:rPr spc="0" dirty="0">
                <a:latin typeface="+mn-lt"/>
              </a:rPr>
              <a:t>quality</a:t>
            </a:r>
            <a:r>
              <a:rPr lang="en-GB" dirty="0">
                <a:latin typeface="+mn-lt"/>
              </a:rPr>
              <a:t> </a:t>
            </a:r>
            <a:r>
              <a:rPr spc="-10" dirty="0">
                <a:latin typeface="+mn-lt"/>
              </a:rPr>
              <a:t>effects </a:t>
            </a:r>
            <a:r>
              <a:rPr dirty="0">
                <a:latin typeface="+mn-lt"/>
              </a:rPr>
              <a:t>how</a:t>
            </a:r>
            <a:r>
              <a:rPr spc="-70" dirty="0">
                <a:latin typeface="+mn-lt"/>
              </a:rPr>
              <a:t> </a:t>
            </a:r>
            <a:r>
              <a:rPr spc="-10" dirty="0">
                <a:latin typeface="+mn-lt"/>
              </a:rPr>
              <a:t>parents</a:t>
            </a:r>
            <a:r>
              <a:rPr lang="en-GB" spc="-10" dirty="0">
                <a:latin typeface="+mn-lt"/>
              </a:rPr>
              <a:t>….</a:t>
            </a:r>
          </a:p>
          <a:p>
            <a:pPr marL="12700" marR="1612900" algn="l">
              <a:lnSpc>
                <a:spcPts val="2800"/>
              </a:lnSpc>
              <a:spcBef>
                <a:spcPts val="360"/>
              </a:spcBef>
            </a:pPr>
            <a:endParaRPr spc="-10" dirty="0">
              <a:latin typeface="+mn-lt"/>
            </a:endParaRPr>
          </a:p>
          <a:p>
            <a:pPr marL="643890" marR="568325" indent="-342900">
              <a:spcBef>
                <a:spcPts val="580"/>
              </a:spcBef>
              <a:buFont typeface="Arial" panose="020B0604020202020204" pitchFamily="34" charset="0"/>
              <a:buChar char="•"/>
            </a:pPr>
            <a:r>
              <a:rPr sz="2200" b="0" dirty="0">
                <a:latin typeface="+mn-lt"/>
              </a:rPr>
              <a:t>care </a:t>
            </a:r>
            <a:r>
              <a:rPr sz="2200" b="0" spc="-5" dirty="0">
                <a:latin typeface="+mn-lt"/>
              </a:rPr>
              <a:t>for </a:t>
            </a:r>
            <a:r>
              <a:rPr sz="2200" b="0" spc="15" dirty="0">
                <a:latin typeface="+mn-lt"/>
              </a:rPr>
              <a:t>their </a:t>
            </a:r>
            <a:r>
              <a:rPr sz="2200" b="0" spc="10" dirty="0">
                <a:latin typeface="+mn-lt"/>
              </a:rPr>
              <a:t>children  establish </a:t>
            </a:r>
            <a:endParaRPr lang="en-GB" sz="2200" b="0" spc="10" dirty="0">
              <a:latin typeface="+mn-lt"/>
            </a:endParaRPr>
          </a:p>
          <a:p>
            <a:pPr marL="300990" marR="568325">
              <a:spcBef>
                <a:spcPts val="580"/>
              </a:spcBef>
            </a:pPr>
            <a:r>
              <a:rPr lang="en-GB" sz="2200" b="0" spc="5" dirty="0">
                <a:latin typeface="+mn-lt"/>
              </a:rPr>
              <a:t>     </a:t>
            </a:r>
            <a:r>
              <a:rPr sz="2200" b="0" spc="5" dirty="0">
                <a:latin typeface="+mn-lt"/>
              </a:rPr>
              <a:t>a </a:t>
            </a:r>
            <a:r>
              <a:rPr sz="2200" b="0" spc="15" dirty="0">
                <a:latin typeface="+mn-lt"/>
              </a:rPr>
              <a:t>consistent</a:t>
            </a:r>
            <a:r>
              <a:rPr sz="2200" b="0" spc="-55" dirty="0">
                <a:latin typeface="+mn-lt"/>
              </a:rPr>
              <a:t> </a:t>
            </a:r>
            <a:r>
              <a:rPr sz="2200" b="0" spc="5" dirty="0">
                <a:latin typeface="+mn-lt"/>
              </a:rPr>
              <a:t>routine</a:t>
            </a:r>
            <a:endParaRPr lang="en-GB" sz="2200" b="0" spc="5" dirty="0">
              <a:latin typeface="+mn-lt"/>
            </a:endParaRPr>
          </a:p>
          <a:p>
            <a:pPr marL="300990" marR="568325">
              <a:spcBef>
                <a:spcPts val="580"/>
              </a:spcBef>
            </a:pPr>
            <a:endParaRPr sz="1000" dirty="0">
              <a:latin typeface="+mn-lt"/>
            </a:endParaRPr>
          </a:p>
          <a:p>
            <a:pPr marL="643255" marR="5080" indent="-342900">
              <a:spcBef>
                <a:spcPts val="700"/>
              </a:spcBef>
              <a:buFont typeface="Arial" charset="0"/>
              <a:buChar char="•"/>
            </a:pPr>
            <a:r>
              <a:rPr sz="2200" b="0" spc="0" dirty="0">
                <a:latin typeface="+mn-lt"/>
              </a:rPr>
              <a:t>provide </a:t>
            </a:r>
            <a:r>
              <a:rPr sz="2200" b="0" spc="5" dirty="0">
                <a:latin typeface="+mn-lt"/>
              </a:rPr>
              <a:t>a </a:t>
            </a:r>
            <a:r>
              <a:rPr sz="2200" b="0" spc="15" dirty="0">
                <a:latin typeface="+mn-lt"/>
              </a:rPr>
              <a:t>stimulating </a:t>
            </a:r>
            <a:r>
              <a:rPr sz="2200" b="0" spc="5" dirty="0">
                <a:latin typeface="+mn-lt"/>
              </a:rPr>
              <a:t>environment  </a:t>
            </a:r>
            <a:r>
              <a:rPr sz="2200" b="0" spc="-5" dirty="0">
                <a:latin typeface="+mn-lt"/>
              </a:rPr>
              <a:t>for </a:t>
            </a:r>
            <a:r>
              <a:rPr sz="2200" b="0" spc="5" dirty="0">
                <a:latin typeface="+mn-lt"/>
              </a:rPr>
              <a:t>optimum</a:t>
            </a:r>
            <a:r>
              <a:rPr sz="2200" b="0" spc="-85" dirty="0">
                <a:latin typeface="+mn-lt"/>
              </a:rPr>
              <a:t> </a:t>
            </a:r>
            <a:r>
              <a:rPr sz="2200" b="0" spc="5" dirty="0">
                <a:latin typeface="+mn-lt"/>
              </a:rPr>
              <a:t>development</a:t>
            </a:r>
            <a:endParaRPr lang="en-GB" sz="2200" b="0" spc="5" dirty="0">
              <a:latin typeface="+mn-lt"/>
            </a:endParaRPr>
          </a:p>
          <a:p>
            <a:pPr marL="300355" marR="5080">
              <a:spcBef>
                <a:spcPts val="700"/>
              </a:spcBef>
            </a:pPr>
            <a:endParaRPr sz="1000" dirty="0">
              <a:latin typeface="+mn-lt"/>
            </a:endParaRPr>
          </a:p>
          <a:p>
            <a:pPr marL="643255" marR="1716405" indent="-342900">
              <a:spcBef>
                <a:spcPts val="695"/>
              </a:spcBef>
              <a:buFont typeface="Arial" charset="0"/>
              <a:buChar char="•"/>
            </a:pPr>
            <a:r>
              <a:rPr sz="2200" b="0" spc="0" dirty="0">
                <a:latin typeface="+mn-lt"/>
              </a:rPr>
              <a:t>provide </a:t>
            </a:r>
            <a:r>
              <a:rPr sz="2200" b="0" spc="5" dirty="0">
                <a:latin typeface="+mn-lt"/>
              </a:rPr>
              <a:t>emotional  </a:t>
            </a:r>
            <a:r>
              <a:rPr sz="2200" b="0" spc="25" dirty="0">
                <a:latin typeface="+mn-lt"/>
              </a:rPr>
              <a:t>security </a:t>
            </a:r>
            <a:r>
              <a:rPr sz="2200" b="0" spc="10" dirty="0">
                <a:latin typeface="+mn-lt"/>
              </a:rPr>
              <a:t>and</a:t>
            </a:r>
            <a:r>
              <a:rPr sz="2200" b="0" spc="-90" dirty="0">
                <a:latin typeface="+mn-lt"/>
              </a:rPr>
              <a:t> </a:t>
            </a:r>
            <a:r>
              <a:rPr sz="2200" b="0" spc="10" dirty="0">
                <a:latin typeface="+mn-lt"/>
              </a:rPr>
              <a:t>warmth</a:t>
            </a:r>
            <a:endParaRPr lang="en-GB" sz="2200" b="0" spc="10" dirty="0">
              <a:latin typeface="+mn-lt"/>
            </a:endParaRPr>
          </a:p>
          <a:p>
            <a:pPr marL="300355" marR="1716405">
              <a:spcBef>
                <a:spcPts val="695"/>
              </a:spcBef>
            </a:pPr>
            <a:endParaRPr sz="1000" dirty="0">
              <a:latin typeface="+mn-lt"/>
            </a:endParaRPr>
          </a:p>
          <a:p>
            <a:pPr marL="643890" indent="-342900">
              <a:lnSpc>
                <a:spcPct val="150000"/>
              </a:lnSpc>
              <a:spcBef>
                <a:spcPts val="855"/>
              </a:spcBef>
              <a:buFont typeface="Arial" charset="0"/>
              <a:buChar char="•"/>
            </a:pPr>
            <a:r>
              <a:rPr sz="2200" b="0" spc="-5" dirty="0">
                <a:latin typeface="+mn-lt"/>
              </a:rPr>
              <a:t>role model </a:t>
            </a:r>
            <a:r>
              <a:rPr sz="2200" b="0" spc="25" dirty="0">
                <a:latin typeface="+mn-lt"/>
              </a:rPr>
              <a:t>healthy</a:t>
            </a:r>
            <a:r>
              <a:rPr sz="2200" b="0" dirty="0">
                <a:latin typeface="+mn-lt"/>
              </a:rPr>
              <a:t> </a:t>
            </a:r>
            <a:r>
              <a:rPr sz="2200" b="0" spc="5" dirty="0">
                <a:latin typeface="+mn-lt"/>
              </a:rPr>
              <a:t>relationships</a:t>
            </a:r>
            <a:endParaRPr sz="2200" dirty="0">
              <a:latin typeface="+mn-lt"/>
            </a:endParaRPr>
          </a:p>
        </p:txBody>
      </p:sp>
      <p:sp>
        <p:nvSpPr>
          <p:cNvPr id="14" name="object 14"/>
          <p:cNvSpPr txBox="1"/>
          <p:nvPr/>
        </p:nvSpPr>
        <p:spPr>
          <a:xfrm>
            <a:off x="7295405" y="1278693"/>
            <a:ext cx="4641215" cy="4501232"/>
          </a:xfrm>
          <a:prstGeom prst="rect">
            <a:avLst/>
          </a:prstGeom>
        </p:spPr>
        <p:txBody>
          <a:bodyPr vert="horz" wrap="square" lIns="0" tIns="45720" rIns="0" bIns="0" rtlCol="0">
            <a:spAutoFit/>
          </a:bodyPr>
          <a:lstStyle/>
          <a:p>
            <a:pPr marL="12700" marR="786130" algn="ctr">
              <a:lnSpc>
                <a:spcPts val="2800"/>
              </a:lnSpc>
              <a:spcBef>
                <a:spcPts val="360"/>
              </a:spcBef>
            </a:pPr>
            <a:r>
              <a:rPr lang="en-GB" sz="2500" b="1" spc="-5" dirty="0">
                <a:solidFill>
                  <a:srgbClr val="66758C"/>
                </a:solidFill>
                <a:cs typeface="Roboto"/>
              </a:rPr>
              <a:t>……which effects </a:t>
            </a:r>
            <a:r>
              <a:rPr sz="2500" b="1" spc="-5" dirty="0" smtClean="0">
                <a:solidFill>
                  <a:srgbClr val="66758C"/>
                </a:solidFill>
                <a:cs typeface="Roboto"/>
              </a:rPr>
              <a:t>outcomes </a:t>
            </a:r>
            <a:r>
              <a:rPr sz="2500" b="1" spc="-20" dirty="0">
                <a:solidFill>
                  <a:srgbClr val="66758C"/>
                </a:solidFill>
                <a:cs typeface="Roboto"/>
              </a:rPr>
              <a:t>for</a:t>
            </a:r>
            <a:r>
              <a:rPr lang="en-GB" sz="2500" b="1" spc="-90" dirty="0">
                <a:solidFill>
                  <a:srgbClr val="66758C"/>
                </a:solidFill>
                <a:cs typeface="Roboto"/>
              </a:rPr>
              <a:t> </a:t>
            </a:r>
            <a:r>
              <a:rPr sz="2500" b="1" spc="-5" dirty="0">
                <a:solidFill>
                  <a:srgbClr val="66758C"/>
                </a:solidFill>
                <a:cs typeface="Roboto"/>
              </a:rPr>
              <a:t>children:</a:t>
            </a:r>
            <a:endParaRPr lang="en-GB" sz="2500" b="1" spc="-5" dirty="0">
              <a:solidFill>
                <a:srgbClr val="66758C"/>
              </a:solidFill>
              <a:cs typeface="Roboto"/>
            </a:endParaRPr>
          </a:p>
          <a:p>
            <a:pPr marL="12700" marR="786130">
              <a:lnSpc>
                <a:spcPts val="2800"/>
              </a:lnSpc>
              <a:spcBef>
                <a:spcPts val="360"/>
              </a:spcBef>
            </a:pPr>
            <a:endParaRPr sz="2500" dirty="0">
              <a:cs typeface="Roboto"/>
            </a:endParaRPr>
          </a:p>
          <a:p>
            <a:pPr marL="643890" marR="533400" indent="-342900">
              <a:spcBef>
                <a:spcPts val="580"/>
              </a:spcBef>
              <a:buFont typeface="Arial" charset="0"/>
              <a:buChar char="•"/>
            </a:pPr>
            <a:r>
              <a:rPr sz="2200" spc="15" dirty="0">
                <a:solidFill>
                  <a:srgbClr val="66758C"/>
                </a:solidFill>
                <a:cs typeface="Roboto"/>
              </a:rPr>
              <a:t>physical </a:t>
            </a:r>
            <a:r>
              <a:rPr sz="2200" spc="10" dirty="0">
                <a:solidFill>
                  <a:srgbClr val="66758C"/>
                </a:solidFill>
                <a:cs typeface="Roboto"/>
              </a:rPr>
              <a:t>and </a:t>
            </a:r>
            <a:r>
              <a:rPr sz="2200" spc="5" dirty="0">
                <a:solidFill>
                  <a:srgbClr val="66758C"/>
                </a:solidFill>
                <a:cs typeface="Roboto"/>
              </a:rPr>
              <a:t>mental</a:t>
            </a:r>
            <a:r>
              <a:rPr sz="2200" spc="-75" dirty="0">
                <a:solidFill>
                  <a:srgbClr val="66758C"/>
                </a:solidFill>
                <a:cs typeface="Roboto"/>
              </a:rPr>
              <a:t> </a:t>
            </a:r>
            <a:r>
              <a:rPr sz="2200" spc="15" dirty="0">
                <a:solidFill>
                  <a:srgbClr val="66758C"/>
                </a:solidFill>
                <a:cs typeface="Roboto"/>
              </a:rPr>
              <a:t>health  </a:t>
            </a:r>
            <a:r>
              <a:rPr sz="2200" spc="10" dirty="0">
                <a:solidFill>
                  <a:srgbClr val="66758C"/>
                </a:solidFill>
                <a:cs typeface="Roboto"/>
              </a:rPr>
              <a:t>behavioural</a:t>
            </a:r>
            <a:r>
              <a:rPr sz="2200" spc="-95" dirty="0">
                <a:solidFill>
                  <a:srgbClr val="66758C"/>
                </a:solidFill>
                <a:cs typeface="Roboto"/>
              </a:rPr>
              <a:t> </a:t>
            </a:r>
            <a:r>
              <a:rPr sz="2200" dirty="0">
                <a:solidFill>
                  <a:srgbClr val="66758C"/>
                </a:solidFill>
                <a:cs typeface="Roboto"/>
              </a:rPr>
              <a:t>problems</a:t>
            </a:r>
            <a:endParaRPr lang="en-GB" sz="2200" dirty="0">
              <a:solidFill>
                <a:srgbClr val="66758C"/>
              </a:solidFill>
              <a:cs typeface="Roboto"/>
            </a:endParaRPr>
          </a:p>
          <a:p>
            <a:pPr marL="300990" marR="533400">
              <a:spcBef>
                <a:spcPts val="580"/>
              </a:spcBef>
            </a:pPr>
            <a:endParaRPr sz="1000" dirty="0">
              <a:cs typeface="Roboto"/>
            </a:endParaRPr>
          </a:p>
          <a:p>
            <a:pPr marL="643890" indent="-342900">
              <a:lnSpc>
                <a:spcPct val="100000"/>
              </a:lnSpc>
              <a:spcBef>
                <a:spcPts val="860"/>
              </a:spcBef>
              <a:buFont typeface="Arial" charset="0"/>
              <a:buChar char="•"/>
            </a:pPr>
            <a:r>
              <a:rPr sz="2200" dirty="0">
                <a:solidFill>
                  <a:srgbClr val="66758C"/>
                </a:solidFill>
                <a:cs typeface="Roboto"/>
              </a:rPr>
              <a:t>lower </a:t>
            </a:r>
            <a:r>
              <a:rPr sz="2200" spc="10" dirty="0">
                <a:solidFill>
                  <a:srgbClr val="66758C"/>
                </a:solidFill>
                <a:cs typeface="Roboto"/>
              </a:rPr>
              <a:t>educational</a:t>
            </a:r>
            <a:r>
              <a:rPr sz="2200" dirty="0">
                <a:solidFill>
                  <a:srgbClr val="66758C"/>
                </a:solidFill>
                <a:cs typeface="Roboto"/>
              </a:rPr>
              <a:t> </a:t>
            </a:r>
            <a:r>
              <a:rPr sz="2200" spc="5" dirty="0">
                <a:solidFill>
                  <a:srgbClr val="66758C"/>
                </a:solidFill>
                <a:cs typeface="Roboto"/>
              </a:rPr>
              <a:t>achievement</a:t>
            </a:r>
            <a:endParaRPr lang="en-GB" sz="2200" spc="5" dirty="0">
              <a:solidFill>
                <a:srgbClr val="66758C"/>
              </a:solidFill>
              <a:cs typeface="Roboto"/>
            </a:endParaRPr>
          </a:p>
          <a:p>
            <a:pPr marL="300990">
              <a:lnSpc>
                <a:spcPct val="100000"/>
              </a:lnSpc>
              <a:spcBef>
                <a:spcPts val="860"/>
              </a:spcBef>
            </a:pPr>
            <a:endParaRPr sz="1000" dirty="0">
              <a:cs typeface="Roboto"/>
            </a:endParaRPr>
          </a:p>
          <a:p>
            <a:pPr marL="643255" marR="649605" indent="-342900">
              <a:spcBef>
                <a:spcPts val="695"/>
              </a:spcBef>
              <a:buFont typeface="Arial" charset="0"/>
              <a:buChar char="•"/>
            </a:pPr>
            <a:r>
              <a:rPr sz="2200" spc="10" dirty="0">
                <a:solidFill>
                  <a:srgbClr val="66758C"/>
                </a:solidFill>
                <a:cs typeface="Roboto"/>
              </a:rPr>
              <a:t>long </a:t>
            </a:r>
            <a:r>
              <a:rPr sz="2200" spc="5" dirty="0">
                <a:solidFill>
                  <a:srgbClr val="66758C"/>
                </a:solidFill>
                <a:cs typeface="Roboto"/>
              </a:rPr>
              <a:t>term</a:t>
            </a:r>
            <a:r>
              <a:rPr sz="2200" spc="-60" dirty="0">
                <a:solidFill>
                  <a:srgbClr val="66758C"/>
                </a:solidFill>
                <a:cs typeface="Roboto"/>
              </a:rPr>
              <a:t> </a:t>
            </a:r>
            <a:r>
              <a:rPr sz="2200" spc="0" dirty="0">
                <a:solidFill>
                  <a:srgbClr val="66758C"/>
                </a:solidFill>
                <a:cs typeface="Roboto"/>
              </a:rPr>
              <a:t>socio-economic  </a:t>
            </a:r>
            <a:r>
              <a:rPr sz="2200" spc="10" dirty="0">
                <a:solidFill>
                  <a:srgbClr val="66758C"/>
                </a:solidFill>
                <a:cs typeface="Roboto"/>
              </a:rPr>
              <a:t>disadvantage</a:t>
            </a:r>
            <a:endParaRPr lang="en-GB" sz="2200" spc="10" dirty="0">
              <a:solidFill>
                <a:srgbClr val="66758C"/>
              </a:solidFill>
              <a:cs typeface="Roboto"/>
            </a:endParaRPr>
          </a:p>
          <a:p>
            <a:pPr marL="643255" marR="649605" indent="-342900">
              <a:spcBef>
                <a:spcPts val="695"/>
              </a:spcBef>
              <a:buFont typeface="Arial" charset="0"/>
              <a:buChar char="•"/>
            </a:pPr>
            <a:endParaRPr sz="1000" dirty="0">
              <a:cs typeface="Roboto"/>
            </a:endParaRPr>
          </a:p>
          <a:p>
            <a:pPr marL="643890" indent="-342900">
              <a:lnSpc>
                <a:spcPct val="100000"/>
              </a:lnSpc>
              <a:spcBef>
                <a:spcPts val="855"/>
              </a:spcBef>
              <a:buFont typeface="Arial" charset="0"/>
              <a:buChar char="•"/>
            </a:pPr>
            <a:r>
              <a:rPr sz="2200" dirty="0">
                <a:solidFill>
                  <a:srgbClr val="66758C"/>
                </a:solidFill>
                <a:cs typeface="Roboto"/>
              </a:rPr>
              <a:t>poor </a:t>
            </a:r>
            <a:r>
              <a:rPr sz="2200" spc="5" dirty="0">
                <a:solidFill>
                  <a:srgbClr val="66758C"/>
                </a:solidFill>
                <a:cs typeface="Roboto"/>
              </a:rPr>
              <a:t>relational</a:t>
            </a:r>
            <a:r>
              <a:rPr sz="2200" spc="-20" dirty="0">
                <a:solidFill>
                  <a:srgbClr val="66758C"/>
                </a:solidFill>
                <a:cs typeface="Roboto"/>
              </a:rPr>
              <a:t> </a:t>
            </a:r>
            <a:r>
              <a:rPr sz="2200" spc="15" dirty="0">
                <a:solidFill>
                  <a:srgbClr val="66758C"/>
                </a:solidFill>
                <a:cs typeface="Roboto"/>
              </a:rPr>
              <a:t>capability</a:t>
            </a:r>
            <a:endParaRPr sz="2200" dirty="0">
              <a:cs typeface="Roboto"/>
            </a:endParaRPr>
          </a:p>
        </p:txBody>
      </p:sp>
      <p:sp>
        <p:nvSpPr>
          <p:cNvPr id="15" name="object 15"/>
          <p:cNvSpPr/>
          <p:nvPr/>
        </p:nvSpPr>
        <p:spPr>
          <a:xfrm>
            <a:off x="6331797" y="2533359"/>
            <a:ext cx="450850" cy="433217"/>
          </a:xfrm>
          <a:custGeom>
            <a:avLst/>
            <a:gdLst/>
            <a:ahLst/>
            <a:cxnLst/>
            <a:rect l="l" t="t" r="r" b="b"/>
            <a:pathLst>
              <a:path w="450850" h="448944">
                <a:moveTo>
                  <a:pt x="21844" y="330898"/>
                </a:moveTo>
                <a:lnTo>
                  <a:pt x="18253" y="328529"/>
                </a:lnTo>
                <a:lnTo>
                  <a:pt x="13617" y="324983"/>
                </a:lnTo>
                <a:lnTo>
                  <a:pt x="7938" y="320261"/>
                </a:lnTo>
                <a:lnTo>
                  <a:pt x="1219" y="314363"/>
                </a:lnTo>
                <a:lnTo>
                  <a:pt x="0" y="313651"/>
                </a:lnTo>
                <a:lnTo>
                  <a:pt x="995" y="338965"/>
                </a:lnTo>
                <a:lnTo>
                  <a:pt x="2209" y="360710"/>
                </a:lnTo>
                <a:lnTo>
                  <a:pt x="3643" y="378890"/>
                </a:lnTo>
                <a:lnTo>
                  <a:pt x="5295" y="393509"/>
                </a:lnTo>
                <a:lnTo>
                  <a:pt x="6000" y="400148"/>
                </a:lnTo>
                <a:lnTo>
                  <a:pt x="23851" y="437858"/>
                </a:lnTo>
                <a:lnTo>
                  <a:pt x="54389" y="448871"/>
                </a:lnTo>
                <a:lnTo>
                  <a:pt x="62395" y="447890"/>
                </a:lnTo>
                <a:lnTo>
                  <a:pt x="100193" y="424839"/>
                </a:lnTo>
                <a:lnTo>
                  <a:pt x="120650" y="400558"/>
                </a:lnTo>
                <a:lnTo>
                  <a:pt x="187134" y="332740"/>
                </a:lnTo>
                <a:lnTo>
                  <a:pt x="215730" y="305979"/>
                </a:lnTo>
                <a:lnTo>
                  <a:pt x="245692" y="277752"/>
                </a:lnTo>
                <a:lnTo>
                  <a:pt x="275420" y="249348"/>
                </a:lnTo>
                <a:lnTo>
                  <a:pt x="304186" y="217825"/>
                </a:lnTo>
                <a:lnTo>
                  <a:pt x="323830" y="196362"/>
                </a:lnTo>
                <a:lnTo>
                  <a:pt x="340618" y="178702"/>
                </a:lnTo>
                <a:lnTo>
                  <a:pt x="354545" y="164846"/>
                </a:lnTo>
                <a:lnTo>
                  <a:pt x="394779" y="131038"/>
                </a:lnTo>
                <a:lnTo>
                  <a:pt x="400182" y="125288"/>
                </a:lnTo>
                <a:lnTo>
                  <a:pt x="444652" y="74930"/>
                </a:lnTo>
                <a:lnTo>
                  <a:pt x="450227" y="66992"/>
                </a:lnTo>
                <a:lnTo>
                  <a:pt x="448007" y="59106"/>
                </a:lnTo>
                <a:lnTo>
                  <a:pt x="446793" y="50403"/>
                </a:lnTo>
                <a:lnTo>
                  <a:pt x="446582" y="40885"/>
                </a:lnTo>
                <a:lnTo>
                  <a:pt x="447370" y="30556"/>
                </a:lnTo>
                <a:lnTo>
                  <a:pt x="447611" y="26758"/>
                </a:lnTo>
                <a:lnTo>
                  <a:pt x="447814" y="23380"/>
                </a:lnTo>
                <a:lnTo>
                  <a:pt x="447992" y="20421"/>
                </a:lnTo>
                <a:lnTo>
                  <a:pt x="446405" y="18618"/>
                </a:lnTo>
                <a:lnTo>
                  <a:pt x="444601" y="16814"/>
                </a:lnTo>
                <a:lnTo>
                  <a:pt x="442595" y="14998"/>
                </a:lnTo>
                <a:lnTo>
                  <a:pt x="437388" y="10020"/>
                </a:lnTo>
                <a:lnTo>
                  <a:pt x="435368" y="5016"/>
                </a:lnTo>
                <a:lnTo>
                  <a:pt x="436511" y="0"/>
                </a:lnTo>
              </a:path>
            </a:pathLst>
          </a:custGeom>
          <a:ln w="88900">
            <a:solidFill>
              <a:srgbClr val="0097DB"/>
            </a:solidFill>
          </a:ln>
        </p:spPr>
        <p:txBody>
          <a:bodyPr wrap="square" lIns="0" tIns="0" rIns="0" bIns="0" rtlCol="0"/>
          <a:lstStyle/>
          <a:p>
            <a:endParaRPr/>
          </a:p>
        </p:txBody>
      </p:sp>
      <p:sp>
        <p:nvSpPr>
          <p:cNvPr id="16" name="object 16"/>
          <p:cNvSpPr/>
          <p:nvPr/>
        </p:nvSpPr>
        <p:spPr>
          <a:xfrm>
            <a:off x="5255827" y="2163014"/>
            <a:ext cx="1536065" cy="675005"/>
          </a:xfrm>
          <a:custGeom>
            <a:avLst/>
            <a:gdLst/>
            <a:ahLst/>
            <a:cxnLst/>
            <a:rect l="l" t="t" r="r" b="b"/>
            <a:pathLst>
              <a:path w="1536065" h="675005">
                <a:moveTo>
                  <a:pt x="43129" y="673684"/>
                </a:moveTo>
                <a:lnTo>
                  <a:pt x="48044" y="674617"/>
                </a:lnTo>
                <a:lnTo>
                  <a:pt x="54027" y="674981"/>
                </a:lnTo>
                <a:lnTo>
                  <a:pt x="61079" y="674775"/>
                </a:lnTo>
                <a:lnTo>
                  <a:pt x="69202" y="674001"/>
                </a:lnTo>
                <a:lnTo>
                  <a:pt x="66636" y="674268"/>
                </a:lnTo>
                <a:lnTo>
                  <a:pt x="63881" y="674306"/>
                </a:lnTo>
                <a:lnTo>
                  <a:pt x="60921" y="674128"/>
                </a:lnTo>
                <a:lnTo>
                  <a:pt x="56705" y="673874"/>
                </a:lnTo>
                <a:lnTo>
                  <a:pt x="50774" y="673722"/>
                </a:lnTo>
                <a:lnTo>
                  <a:pt x="43129" y="673684"/>
                </a:lnTo>
                <a:lnTo>
                  <a:pt x="42722" y="673658"/>
                </a:lnTo>
                <a:lnTo>
                  <a:pt x="42303" y="673417"/>
                </a:lnTo>
                <a:lnTo>
                  <a:pt x="41910" y="672973"/>
                </a:lnTo>
                <a:lnTo>
                  <a:pt x="30787" y="670222"/>
                </a:lnTo>
                <a:lnTo>
                  <a:pt x="5348" y="633594"/>
                </a:lnTo>
                <a:lnTo>
                  <a:pt x="6667" y="625005"/>
                </a:lnTo>
                <a:lnTo>
                  <a:pt x="0" y="525995"/>
                </a:lnTo>
                <a:lnTo>
                  <a:pt x="9144" y="482456"/>
                </a:lnTo>
                <a:lnTo>
                  <a:pt x="15432" y="447889"/>
                </a:lnTo>
                <a:lnTo>
                  <a:pt x="18864" y="422291"/>
                </a:lnTo>
                <a:lnTo>
                  <a:pt x="19443" y="405663"/>
                </a:lnTo>
                <a:lnTo>
                  <a:pt x="18452" y="393278"/>
                </a:lnTo>
                <a:lnTo>
                  <a:pt x="17175" y="380396"/>
                </a:lnTo>
                <a:lnTo>
                  <a:pt x="15609" y="367019"/>
                </a:lnTo>
                <a:lnTo>
                  <a:pt x="13754" y="353148"/>
                </a:lnTo>
                <a:lnTo>
                  <a:pt x="12096" y="339926"/>
                </a:lnTo>
                <a:lnTo>
                  <a:pt x="11164" y="327861"/>
                </a:lnTo>
                <a:lnTo>
                  <a:pt x="10959" y="316956"/>
                </a:lnTo>
                <a:lnTo>
                  <a:pt x="11480" y="307213"/>
                </a:lnTo>
                <a:lnTo>
                  <a:pt x="12235" y="298033"/>
                </a:lnTo>
                <a:lnTo>
                  <a:pt x="13700" y="283808"/>
                </a:lnTo>
                <a:lnTo>
                  <a:pt x="15874" y="264538"/>
                </a:lnTo>
                <a:lnTo>
                  <a:pt x="18757" y="240220"/>
                </a:lnTo>
                <a:lnTo>
                  <a:pt x="17056" y="240106"/>
                </a:lnTo>
                <a:lnTo>
                  <a:pt x="14973" y="239560"/>
                </a:lnTo>
                <a:lnTo>
                  <a:pt x="12496" y="238556"/>
                </a:lnTo>
                <a:lnTo>
                  <a:pt x="5838" y="234256"/>
                </a:lnTo>
                <a:lnTo>
                  <a:pt x="4419" y="230116"/>
                </a:lnTo>
                <a:lnTo>
                  <a:pt x="8239" y="226135"/>
                </a:lnTo>
                <a:lnTo>
                  <a:pt x="17297" y="222313"/>
                </a:lnTo>
                <a:lnTo>
                  <a:pt x="18592" y="221970"/>
                </a:lnTo>
                <a:lnTo>
                  <a:pt x="19888" y="221627"/>
                </a:lnTo>
                <a:lnTo>
                  <a:pt x="21183" y="221284"/>
                </a:lnTo>
                <a:lnTo>
                  <a:pt x="21412" y="217474"/>
                </a:lnTo>
                <a:lnTo>
                  <a:pt x="21869" y="213474"/>
                </a:lnTo>
                <a:lnTo>
                  <a:pt x="22555" y="209270"/>
                </a:lnTo>
                <a:lnTo>
                  <a:pt x="23558" y="213575"/>
                </a:lnTo>
                <a:lnTo>
                  <a:pt x="24193" y="217220"/>
                </a:lnTo>
                <a:lnTo>
                  <a:pt x="24434" y="220205"/>
                </a:lnTo>
                <a:lnTo>
                  <a:pt x="48350" y="217959"/>
                </a:lnTo>
                <a:lnTo>
                  <a:pt x="94423" y="215553"/>
                </a:lnTo>
                <a:lnTo>
                  <a:pt x="153152" y="212986"/>
                </a:lnTo>
                <a:lnTo>
                  <a:pt x="215037" y="210260"/>
                </a:lnTo>
                <a:lnTo>
                  <a:pt x="270577" y="207375"/>
                </a:lnTo>
                <a:lnTo>
                  <a:pt x="310273" y="204330"/>
                </a:lnTo>
                <a:lnTo>
                  <a:pt x="354203" y="199936"/>
                </a:lnTo>
                <a:lnTo>
                  <a:pt x="387408" y="196638"/>
                </a:lnTo>
                <a:lnTo>
                  <a:pt x="409891" y="194434"/>
                </a:lnTo>
                <a:lnTo>
                  <a:pt x="421652" y="193319"/>
                </a:lnTo>
                <a:lnTo>
                  <a:pt x="445668" y="192867"/>
                </a:lnTo>
                <a:lnTo>
                  <a:pt x="489092" y="192273"/>
                </a:lnTo>
                <a:lnTo>
                  <a:pt x="536742" y="191538"/>
                </a:lnTo>
                <a:lnTo>
                  <a:pt x="573430" y="190665"/>
                </a:lnTo>
                <a:lnTo>
                  <a:pt x="600297" y="190155"/>
                </a:lnTo>
                <a:lnTo>
                  <a:pt x="628662" y="189899"/>
                </a:lnTo>
                <a:lnTo>
                  <a:pt x="658523" y="189897"/>
                </a:lnTo>
                <a:lnTo>
                  <a:pt x="689876" y="190144"/>
                </a:lnTo>
                <a:lnTo>
                  <a:pt x="729423" y="190784"/>
                </a:lnTo>
                <a:lnTo>
                  <a:pt x="786999" y="191562"/>
                </a:lnTo>
                <a:lnTo>
                  <a:pt x="848782" y="192478"/>
                </a:lnTo>
                <a:lnTo>
                  <a:pt x="900945" y="193534"/>
                </a:lnTo>
                <a:lnTo>
                  <a:pt x="929665" y="194729"/>
                </a:lnTo>
                <a:lnTo>
                  <a:pt x="945096" y="196034"/>
                </a:lnTo>
                <a:lnTo>
                  <a:pt x="959765" y="196732"/>
                </a:lnTo>
                <a:lnTo>
                  <a:pt x="1005079" y="194256"/>
                </a:lnTo>
                <a:lnTo>
                  <a:pt x="1047854" y="160610"/>
                </a:lnTo>
                <a:lnTo>
                  <a:pt x="1065568" y="136245"/>
                </a:lnTo>
                <a:lnTo>
                  <a:pt x="1068705" y="133464"/>
                </a:lnTo>
                <a:lnTo>
                  <a:pt x="1070381" y="130390"/>
                </a:lnTo>
                <a:lnTo>
                  <a:pt x="1070584" y="127012"/>
                </a:lnTo>
                <a:lnTo>
                  <a:pt x="1071562" y="124942"/>
                </a:lnTo>
                <a:lnTo>
                  <a:pt x="1071905" y="122847"/>
                </a:lnTo>
                <a:lnTo>
                  <a:pt x="1071613" y="120713"/>
                </a:lnTo>
                <a:lnTo>
                  <a:pt x="1071689" y="119443"/>
                </a:lnTo>
                <a:lnTo>
                  <a:pt x="1071575" y="117741"/>
                </a:lnTo>
                <a:lnTo>
                  <a:pt x="1071283" y="115595"/>
                </a:lnTo>
                <a:lnTo>
                  <a:pt x="1071494" y="103086"/>
                </a:lnTo>
                <a:lnTo>
                  <a:pt x="1072033" y="87812"/>
                </a:lnTo>
                <a:lnTo>
                  <a:pt x="1072899" y="69773"/>
                </a:lnTo>
                <a:lnTo>
                  <a:pt x="1074089" y="48971"/>
                </a:lnTo>
                <a:lnTo>
                  <a:pt x="1076032" y="17284"/>
                </a:lnTo>
                <a:lnTo>
                  <a:pt x="1076413" y="10947"/>
                </a:lnTo>
                <a:lnTo>
                  <a:pt x="1077760" y="6362"/>
                </a:lnTo>
                <a:lnTo>
                  <a:pt x="1080046" y="3530"/>
                </a:lnTo>
                <a:lnTo>
                  <a:pt x="1081887" y="1092"/>
                </a:lnTo>
                <a:lnTo>
                  <a:pt x="1084719" y="0"/>
                </a:lnTo>
                <a:lnTo>
                  <a:pt x="1088517" y="228"/>
                </a:lnTo>
                <a:lnTo>
                  <a:pt x="1091920" y="12"/>
                </a:lnTo>
                <a:lnTo>
                  <a:pt x="1094841" y="825"/>
                </a:lnTo>
                <a:lnTo>
                  <a:pt x="1097280" y="2679"/>
                </a:lnTo>
                <a:lnTo>
                  <a:pt x="1098092" y="3149"/>
                </a:lnTo>
                <a:lnTo>
                  <a:pt x="1098702" y="3606"/>
                </a:lnTo>
                <a:lnTo>
                  <a:pt x="1099096" y="4064"/>
                </a:lnTo>
                <a:lnTo>
                  <a:pt x="1099693" y="4737"/>
                </a:lnTo>
                <a:lnTo>
                  <a:pt x="1111344" y="2782"/>
                </a:lnTo>
                <a:lnTo>
                  <a:pt x="1124202" y="4481"/>
                </a:lnTo>
                <a:lnTo>
                  <a:pt x="1138267" y="9835"/>
                </a:lnTo>
                <a:lnTo>
                  <a:pt x="1175000" y="36736"/>
                </a:lnTo>
                <a:lnTo>
                  <a:pt x="1179525" y="41427"/>
                </a:lnTo>
                <a:lnTo>
                  <a:pt x="1184363" y="45542"/>
                </a:lnTo>
                <a:lnTo>
                  <a:pt x="1188745" y="50050"/>
                </a:lnTo>
                <a:lnTo>
                  <a:pt x="1192682" y="54952"/>
                </a:lnTo>
                <a:lnTo>
                  <a:pt x="1197686" y="56527"/>
                </a:lnTo>
                <a:lnTo>
                  <a:pt x="1222756" y="83515"/>
                </a:lnTo>
                <a:lnTo>
                  <a:pt x="1234290" y="97059"/>
                </a:lnTo>
                <a:lnTo>
                  <a:pt x="1249499" y="111706"/>
                </a:lnTo>
                <a:lnTo>
                  <a:pt x="1268379" y="127452"/>
                </a:lnTo>
                <a:lnTo>
                  <a:pt x="1290929" y="144297"/>
                </a:lnTo>
                <a:lnTo>
                  <a:pt x="1314465" y="161804"/>
                </a:lnTo>
                <a:lnTo>
                  <a:pt x="1333903" y="177466"/>
                </a:lnTo>
                <a:lnTo>
                  <a:pt x="1349240" y="191285"/>
                </a:lnTo>
                <a:lnTo>
                  <a:pt x="1360474" y="203263"/>
                </a:lnTo>
                <a:lnTo>
                  <a:pt x="1371204" y="217680"/>
                </a:lnTo>
                <a:lnTo>
                  <a:pt x="1379901" y="228947"/>
                </a:lnTo>
                <a:lnTo>
                  <a:pt x="1415395" y="259746"/>
                </a:lnTo>
                <a:lnTo>
                  <a:pt x="1427822" y="267182"/>
                </a:lnTo>
                <a:lnTo>
                  <a:pt x="1439764" y="274716"/>
                </a:lnTo>
                <a:lnTo>
                  <a:pt x="1449832" y="281736"/>
                </a:lnTo>
                <a:lnTo>
                  <a:pt x="1458023" y="288242"/>
                </a:lnTo>
                <a:lnTo>
                  <a:pt x="1464335" y="294233"/>
                </a:lnTo>
                <a:lnTo>
                  <a:pt x="1466354" y="296049"/>
                </a:lnTo>
                <a:lnTo>
                  <a:pt x="1470304" y="300748"/>
                </a:lnTo>
                <a:lnTo>
                  <a:pt x="1476197" y="308317"/>
                </a:lnTo>
                <a:lnTo>
                  <a:pt x="1481353" y="314147"/>
                </a:lnTo>
                <a:lnTo>
                  <a:pt x="1485976" y="318452"/>
                </a:lnTo>
                <a:lnTo>
                  <a:pt x="1490040" y="321259"/>
                </a:lnTo>
                <a:lnTo>
                  <a:pt x="1491653" y="322630"/>
                </a:lnTo>
                <a:lnTo>
                  <a:pt x="1496783" y="325475"/>
                </a:lnTo>
                <a:lnTo>
                  <a:pt x="1505419" y="329831"/>
                </a:lnTo>
                <a:lnTo>
                  <a:pt x="1511604" y="332752"/>
                </a:lnTo>
                <a:lnTo>
                  <a:pt x="1516062" y="336207"/>
                </a:lnTo>
                <a:lnTo>
                  <a:pt x="1518780" y="340182"/>
                </a:lnTo>
                <a:lnTo>
                  <a:pt x="1522092" y="345196"/>
                </a:lnTo>
                <a:lnTo>
                  <a:pt x="1524293" y="351496"/>
                </a:lnTo>
                <a:lnTo>
                  <a:pt x="1525382" y="359079"/>
                </a:lnTo>
                <a:lnTo>
                  <a:pt x="1525358" y="367944"/>
                </a:lnTo>
                <a:lnTo>
                  <a:pt x="1525473" y="373037"/>
                </a:lnTo>
                <a:lnTo>
                  <a:pt x="1525003" y="380644"/>
                </a:lnTo>
                <a:lnTo>
                  <a:pt x="1523961" y="390766"/>
                </a:lnTo>
                <a:lnTo>
                  <a:pt x="1529168" y="395744"/>
                </a:lnTo>
                <a:lnTo>
                  <a:pt x="1532166" y="398894"/>
                </a:lnTo>
                <a:lnTo>
                  <a:pt x="1532928" y="400215"/>
                </a:lnTo>
                <a:lnTo>
                  <a:pt x="1536001" y="407758"/>
                </a:lnTo>
                <a:lnTo>
                  <a:pt x="1535906" y="416461"/>
                </a:lnTo>
                <a:lnTo>
                  <a:pt x="1532638" y="426321"/>
                </a:lnTo>
                <a:lnTo>
                  <a:pt x="1526197" y="437337"/>
                </a:lnTo>
              </a:path>
            </a:pathLst>
          </a:custGeom>
          <a:ln w="88900">
            <a:solidFill>
              <a:srgbClr val="0097DB"/>
            </a:solidFill>
          </a:ln>
        </p:spPr>
        <p:txBody>
          <a:bodyPr wrap="square" lIns="0" tIns="0" rIns="0" bIns="0" rtlCol="0"/>
          <a:lstStyle/>
          <a:p>
            <a:endParaRPr/>
          </a:p>
        </p:txBody>
      </p:sp>
      <p:sp>
        <p:nvSpPr>
          <p:cNvPr id="17" name="object 17"/>
          <p:cNvSpPr/>
          <p:nvPr/>
        </p:nvSpPr>
        <p:spPr>
          <a:xfrm>
            <a:off x="5325030" y="2808343"/>
            <a:ext cx="1007110" cy="38735"/>
          </a:xfrm>
          <a:custGeom>
            <a:avLst/>
            <a:gdLst/>
            <a:ahLst/>
            <a:cxnLst/>
            <a:rect l="l" t="t" r="r" b="b"/>
            <a:pathLst>
              <a:path w="1007110" h="38735">
                <a:moveTo>
                  <a:pt x="1006767" y="38667"/>
                </a:moveTo>
                <a:lnTo>
                  <a:pt x="1001953" y="34133"/>
                </a:lnTo>
                <a:lnTo>
                  <a:pt x="996340" y="28697"/>
                </a:lnTo>
                <a:lnTo>
                  <a:pt x="989939" y="22373"/>
                </a:lnTo>
                <a:lnTo>
                  <a:pt x="979299" y="13098"/>
                </a:lnTo>
                <a:lnTo>
                  <a:pt x="968983" y="6306"/>
                </a:lnTo>
                <a:lnTo>
                  <a:pt x="958987" y="1997"/>
                </a:lnTo>
                <a:lnTo>
                  <a:pt x="949312" y="173"/>
                </a:lnTo>
                <a:lnTo>
                  <a:pt x="941966" y="0"/>
                </a:lnTo>
                <a:lnTo>
                  <a:pt x="933873" y="337"/>
                </a:lnTo>
                <a:lnTo>
                  <a:pt x="925036" y="1186"/>
                </a:lnTo>
                <a:lnTo>
                  <a:pt x="915454" y="2548"/>
                </a:lnTo>
                <a:lnTo>
                  <a:pt x="903685" y="4453"/>
                </a:lnTo>
                <a:lnTo>
                  <a:pt x="888344" y="6299"/>
                </a:lnTo>
                <a:lnTo>
                  <a:pt x="846937" y="9812"/>
                </a:lnTo>
                <a:lnTo>
                  <a:pt x="759213" y="12838"/>
                </a:lnTo>
                <a:lnTo>
                  <a:pt x="699052" y="14564"/>
                </a:lnTo>
                <a:lnTo>
                  <a:pt x="646457" y="16434"/>
                </a:lnTo>
                <a:lnTo>
                  <a:pt x="615251" y="18448"/>
                </a:lnTo>
                <a:lnTo>
                  <a:pt x="586465" y="20178"/>
                </a:lnTo>
                <a:lnTo>
                  <a:pt x="536624" y="20673"/>
                </a:lnTo>
                <a:lnTo>
                  <a:pt x="473503" y="19932"/>
                </a:lnTo>
                <a:lnTo>
                  <a:pt x="404880" y="17954"/>
                </a:lnTo>
                <a:lnTo>
                  <a:pt x="338531" y="14740"/>
                </a:lnTo>
                <a:lnTo>
                  <a:pt x="317721" y="13669"/>
                </a:lnTo>
                <a:lnTo>
                  <a:pt x="299661" y="13160"/>
                </a:lnTo>
                <a:lnTo>
                  <a:pt x="254201" y="15312"/>
                </a:lnTo>
                <a:lnTo>
                  <a:pt x="228218" y="18804"/>
                </a:lnTo>
                <a:lnTo>
                  <a:pt x="23761" y="25040"/>
                </a:lnTo>
                <a:lnTo>
                  <a:pt x="19037" y="26018"/>
                </a:lnTo>
                <a:lnTo>
                  <a:pt x="14528" y="26805"/>
                </a:lnTo>
                <a:lnTo>
                  <a:pt x="10261" y="27389"/>
                </a:lnTo>
                <a:lnTo>
                  <a:pt x="6400" y="27999"/>
                </a:lnTo>
                <a:lnTo>
                  <a:pt x="2984" y="28431"/>
                </a:lnTo>
                <a:lnTo>
                  <a:pt x="0" y="28672"/>
                </a:lnTo>
              </a:path>
            </a:pathLst>
          </a:custGeom>
          <a:ln w="88900">
            <a:solidFill>
              <a:srgbClr val="0097DB"/>
            </a:solidFill>
          </a:ln>
        </p:spPr>
        <p:txBody>
          <a:bodyPr wrap="square" lIns="0" tIns="0" rIns="0" bIns="0" rtlCol="0"/>
          <a:lstStyle/>
          <a:p>
            <a:endParaRPr/>
          </a:p>
        </p:txBody>
      </p:sp>
      <p:sp>
        <p:nvSpPr>
          <p:cNvPr id="18" name="object 18"/>
          <p:cNvSpPr/>
          <p:nvPr/>
        </p:nvSpPr>
        <p:spPr>
          <a:xfrm>
            <a:off x="5274585" y="2383219"/>
            <a:ext cx="7620" cy="20320"/>
          </a:xfrm>
          <a:custGeom>
            <a:avLst/>
            <a:gdLst/>
            <a:ahLst/>
            <a:cxnLst/>
            <a:rect l="l" t="t" r="r" b="b"/>
            <a:pathLst>
              <a:path w="7620" h="20319">
                <a:moveTo>
                  <a:pt x="2425" y="1079"/>
                </a:moveTo>
                <a:lnTo>
                  <a:pt x="3302" y="698"/>
                </a:lnTo>
                <a:lnTo>
                  <a:pt x="4381" y="342"/>
                </a:lnTo>
                <a:lnTo>
                  <a:pt x="5676" y="0"/>
                </a:lnTo>
                <a:lnTo>
                  <a:pt x="7404" y="13258"/>
                </a:lnTo>
                <a:lnTo>
                  <a:pt x="5511" y="19926"/>
                </a:lnTo>
                <a:lnTo>
                  <a:pt x="0" y="20015"/>
                </a:lnTo>
                <a:lnTo>
                  <a:pt x="774" y="14122"/>
                </a:lnTo>
                <a:lnTo>
                  <a:pt x="1587" y="7810"/>
                </a:lnTo>
                <a:lnTo>
                  <a:pt x="2425" y="1079"/>
                </a:lnTo>
                <a:close/>
              </a:path>
            </a:pathLst>
          </a:custGeom>
          <a:ln w="88900">
            <a:solidFill>
              <a:srgbClr val="0097DB"/>
            </a:solidFill>
          </a:ln>
        </p:spPr>
        <p:txBody>
          <a:bodyPr wrap="square" lIns="0" tIns="0" rIns="0" bIns="0" rtlCol="0"/>
          <a:lstStyle/>
          <a:p>
            <a:endParaRPr/>
          </a:p>
        </p:txBody>
      </p:sp>
      <p:sp>
        <p:nvSpPr>
          <p:cNvPr id="19" name="object 19"/>
          <p:cNvSpPr/>
          <p:nvPr/>
        </p:nvSpPr>
        <p:spPr>
          <a:xfrm>
            <a:off x="6269795" y="2340255"/>
            <a:ext cx="46355" cy="22860"/>
          </a:xfrm>
          <a:custGeom>
            <a:avLst/>
            <a:gdLst/>
            <a:ahLst/>
            <a:cxnLst/>
            <a:rect l="l" t="t" r="r" b="b"/>
            <a:pathLst>
              <a:path w="46354" h="22860">
                <a:moveTo>
                  <a:pt x="0" y="22644"/>
                </a:moveTo>
                <a:lnTo>
                  <a:pt x="2717" y="19837"/>
                </a:lnTo>
                <a:lnTo>
                  <a:pt x="5232" y="16814"/>
                </a:lnTo>
                <a:lnTo>
                  <a:pt x="7543" y="13563"/>
                </a:lnTo>
                <a:lnTo>
                  <a:pt x="15709" y="11950"/>
                </a:lnTo>
                <a:lnTo>
                  <a:pt x="23253" y="9867"/>
                </a:lnTo>
                <a:lnTo>
                  <a:pt x="30200" y="7315"/>
                </a:lnTo>
                <a:lnTo>
                  <a:pt x="35839" y="5118"/>
                </a:lnTo>
                <a:lnTo>
                  <a:pt x="41084" y="2679"/>
                </a:lnTo>
                <a:lnTo>
                  <a:pt x="45910" y="0"/>
                </a:lnTo>
              </a:path>
            </a:pathLst>
          </a:custGeom>
          <a:ln w="88900">
            <a:solidFill>
              <a:srgbClr val="0097DB"/>
            </a:solidFill>
          </a:ln>
        </p:spPr>
        <p:txBody>
          <a:bodyPr wrap="square" lIns="0" tIns="0" rIns="0" bIns="0" rtlCol="0"/>
          <a:lstStyle/>
          <a:p>
            <a:endParaRPr/>
          </a:p>
        </p:txBody>
      </p:sp>
      <p:sp>
        <p:nvSpPr>
          <p:cNvPr id="20" name="object 20"/>
          <p:cNvSpPr/>
          <p:nvPr/>
        </p:nvSpPr>
        <p:spPr>
          <a:xfrm>
            <a:off x="6355520" y="2167751"/>
            <a:ext cx="13335" cy="36195"/>
          </a:xfrm>
          <a:custGeom>
            <a:avLst/>
            <a:gdLst/>
            <a:ahLst/>
            <a:cxnLst/>
            <a:rect l="l" t="t" r="r" b="b"/>
            <a:pathLst>
              <a:path w="13335" h="36194">
                <a:moveTo>
                  <a:pt x="0" y="0"/>
                </a:moveTo>
                <a:lnTo>
                  <a:pt x="3975" y="4483"/>
                </a:lnTo>
                <a:lnTo>
                  <a:pt x="6603" y="9944"/>
                </a:lnTo>
                <a:lnTo>
                  <a:pt x="7912" y="16383"/>
                </a:lnTo>
                <a:lnTo>
                  <a:pt x="9499" y="24968"/>
                </a:lnTo>
                <a:lnTo>
                  <a:pt x="11226" y="31432"/>
                </a:lnTo>
                <a:lnTo>
                  <a:pt x="13080" y="35788"/>
                </a:lnTo>
              </a:path>
            </a:pathLst>
          </a:custGeom>
          <a:ln w="88900">
            <a:solidFill>
              <a:srgbClr val="0097DB"/>
            </a:solidFill>
          </a:ln>
        </p:spPr>
        <p:txBody>
          <a:bodyPr wrap="square" lIns="0" tIns="0" rIns="0" bIns="0" rtlCol="0"/>
          <a:lstStyle/>
          <a:p>
            <a:endParaRPr/>
          </a:p>
        </p:txBody>
      </p:sp>
      <p:sp>
        <p:nvSpPr>
          <p:cNvPr id="3" name="Slide Number Placeholder 2"/>
          <p:cNvSpPr>
            <a:spLocks noGrp="1"/>
          </p:cNvSpPr>
          <p:nvPr>
            <p:ph type="sldNum" sz="quarter" idx="7"/>
          </p:nvPr>
        </p:nvSpPr>
        <p:spPr/>
        <p:txBody>
          <a:bodyPr/>
          <a:lstStyle/>
          <a:p>
            <a:fld id="{B6F15528-21DE-4FAA-801E-634DDDAF4B2B}" type="slidenum">
              <a:rPr lang="en-GB" smtClean="0"/>
              <a:t>14</a:t>
            </a:fld>
            <a:endParaRPr lang="en-GB"/>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8585" y="3254260"/>
            <a:ext cx="886828" cy="24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89434" y="1844462"/>
            <a:ext cx="10598998" cy="3427973"/>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2698581" y="3081538"/>
            <a:ext cx="130810" cy="135890"/>
          </a:xfrm>
          <a:custGeom>
            <a:avLst/>
            <a:gdLst/>
            <a:ahLst/>
            <a:cxnLst/>
            <a:rect l="l" t="t" r="r" b="b"/>
            <a:pathLst>
              <a:path w="130810" h="135889">
                <a:moveTo>
                  <a:pt x="130632" y="0"/>
                </a:moveTo>
                <a:lnTo>
                  <a:pt x="90314" y="39509"/>
                </a:lnTo>
                <a:lnTo>
                  <a:pt x="55105" y="75245"/>
                </a:lnTo>
                <a:lnTo>
                  <a:pt x="25001" y="107208"/>
                </a:lnTo>
                <a:lnTo>
                  <a:pt x="0" y="135394"/>
                </a:lnTo>
              </a:path>
            </a:pathLst>
          </a:custGeom>
          <a:ln w="25400">
            <a:solidFill>
              <a:srgbClr val="452459"/>
            </a:solidFill>
          </a:ln>
        </p:spPr>
        <p:txBody>
          <a:bodyPr wrap="square" lIns="0" tIns="0" rIns="0" bIns="0" rtlCol="0"/>
          <a:lstStyle/>
          <a:p>
            <a:endParaRPr/>
          </a:p>
        </p:txBody>
      </p:sp>
      <p:sp>
        <p:nvSpPr>
          <p:cNvPr id="4" name="object 4"/>
          <p:cNvSpPr/>
          <p:nvPr/>
        </p:nvSpPr>
        <p:spPr>
          <a:xfrm>
            <a:off x="711146" y="4269522"/>
            <a:ext cx="156845" cy="20955"/>
          </a:xfrm>
          <a:custGeom>
            <a:avLst/>
            <a:gdLst/>
            <a:ahLst/>
            <a:cxnLst/>
            <a:rect l="l" t="t" r="r" b="b"/>
            <a:pathLst>
              <a:path w="156844" h="20954">
                <a:moveTo>
                  <a:pt x="0" y="0"/>
                </a:moveTo>
                <a:lnTo>
                  <a:pt x="29800" y="2950"/>
                </a:lnTo>
                <a:lnTo>
                  <a:pt x="59461" y="6638"/>
                </a:lnTo>
                <a:lnTo>
                  <a:pt x="88978" y="11065"/>
                </a:lnTo>
                <a:lnTo>
                  <a:pt x="118351" y="16230"/>
                </a:lnTo>
                <a:lnTo>
                  <a:pt x="127868" y="17790"/>
                </a:lnTo>
                <a:lnTo>
                  <a:pt x="137426" y="19057"/>
                </a:lnTo>
                <a:lnTo>
                  <a:pt x="147022" y="20032"/>
                </a:lnTo>
                <a:lnTo>
                  <a:pt x="156654" y="20713"/>
                </a:lnTo>
              </a:path>
            </a:pathLst>
          </a:custGeom>
          <a:ln w="25400">
            <a:solidFill>
              <a:srgbClr val="452459"/>
            </a:solidFill>
          </a:ln>
        </p:spPr>
        <p:txBody>
          <a:bodyPr wrap="square" lIns="0" tIns="0" rIns="0" bIns="0" rtlCol="0"/>
          <a:lstStyle/>
          <a:p>
            <a:endParaRPr/>
          </a:p>
        </p:txBody>
      </p:sp>
      <p:sp>
        <p:nvSpPr>
          <p:cNvPr id="5" name="object 5"/>
          <p:cNvSpPr/>
          <p:nvPr/>
        </p:nvSpPr>
        <p:spPr>
          <a:xfrm>
            <a:off x="987955" y="5379069"/>
            <a:ext cx="107950" cy="108585"/>
          </a:xfrm>
          <a:custGeom>
            <a:avLst/>
            <a:gdLst/>
            <a:ahLst/>
            <a:cxnLst/>
            <a:rect l="l" t="t" r="r" b="b"/>
            <a:pathLst>
              <a:path w="107950" h="108585">
                <a:moveTo>
                  <a:pt x="107568" y="0"/>
                </a:moveTo>
                <a:lnTo>
                  <a:pt x="57316" y="40170"/>
                </a:lnTo>
                <a:lnTo>
                  <a:pt x="19189" y="84416"/>
                </a:lnTo>
                <a:lnTo>
                  <a:pt x="14696" y="90574"/>
                </a:lnTo>
                <a:lnTo>
                  <a:pt x="9999" y="96627"/>
                </a:lnTo>
                <a:lnTo>
                  <a:pt x="5100" y="102576"/>
                </a:lnTo>
                <a:lnTo>
                  <a:pt x="0" y="108419"/>
                </a:lnTo>
              </a:path>
            </a:pathLst>
          </a:custGeom>
          <a:ln w="25400">
            <a:solidFill>
              <a:srgbClr val="452459"/>
            </a:solidFill>
          </a:ln>
        </p:spPr>
        <p:txBody>
          <a:bodyPr wrap="square" lIns="0" tIns="0" rIns="0" bIns="0" rtlCol="0"/>
          <a:lstStyle/>
          <a:p>
            <a:endParaRPr/>
          </a:p>
        </p:txBody>
      </p:sp>
      <p:sp>
        <p:nvSpPr>
          <p:cNvPr id="6" name="object 6"/>
          <p:cNvSpPr/>
          <p:nvPr/>
        </p:nvSpPr>
        <p:spPr>
          <a:xfrm>
            <a:off x="1830168" y="5588314"/>
            <a:ext cx="57150" cy="178435"/>
          </a:xfrm>
          <a:custGeom>
            <a:avLst/>
            <a:gdLst/>
            <a:ahLst/>
            <a:cxnLst/>
            <a:rect l="l" t="t" r="r" b="b"/>
            <a:pathLst>
              <a:path w="57150" h="178435">
                <a:moveTo>
                  <a:pt x="56768" y="0"/>
                </a:moveTo>
                <a:lnTo>
                  <a:pt x="41811" y="52462"/>
                </a:lnTo>
                <a:lnTo>
                  <a:pt x="24930" y="104419"/>
                </a:lnTo>
                <a:lnTo>
                  <a:pt x="12488" y="141311"/>
                </a:lnTo>
                <a:lnTo>
                  <a:pt x="6250" y="159653"/>
                </a:lnTo>
                <a:lnTo>
                  <a:pt x="0" y="177926"/>
                </a:lnTo>
              </a:path>
            </a:pathLst>
          </a:custGeom>
          <a:ln w="25400">
            <a:solidFill>
              <a:srgbClr val="452459"/>
            </a:solidFill>
          </a:ln>
        </p:spPr>
        <p:txBody>
          <a:bodyPr wrap="square" lIns="0" tIns="0" rIns="0" bIns="0" rtlCol="0"/>
          <a:lstStyle/>
          <a:p>
            <a:endParaRPr/>
          </a:p>
        </p:txBody>
      </p:sp>
      <p:sp>
        <p:nvSpPr>
          <p:cNvPr id="7" name="object 7"/>
          <p:cNvSpPr/>
          <p:nvPr/>
        </p:nvSpPr>
        <p:spPr>
          <a:xfrm>
            <a:off x="3175682" y="5418007"/>
            <a:ext cx="110489" cy="49530"/>
          </a:xfrm>
          <a:custGeom>
            <a:avLst/>
            <a:gdLst/>
            <a:ahLst/>
            <a:cxnLst/>
            <a:rect l="l" t="t" r="r" b="b"/>
            <a:pathLst>
              <a:path w="110489" h="49529">
                <a:moveTo>
                  <a:pt x="0" y="0"/>
                </a:moveTo>
                <a:lnTo>
                  <a:pt x="23953" y="10496"/>
                </a:lnTo>
                <a:lnTo>
                  <a:pt x="47904" y="20993"/>
                </a:lnTo>
                <a:lnTo>
                  <a:pt x="71855" y="31489"/>
                </a:lnTo>
                <a:lnTo>
                  <a:pt x="95808" y="41986"/>
                </a:lnTo>
                <a:lnTo>
                  <a:pt x="101091" y="44068"/>
                </a:lnTo>
                <a:lnTo>
                  <a:pt x="105917" y="46431"/>
                </a:lnTo>
                <a:lnTo>
                  <a:pt x="110324" y="49047"/>
                </a:lnTo>
              </a:path>
            </a:pathLst>
          </a:custGeom>
          <a:ln w="25400">
            <a:solidFill>
              <a:srgbClr val="452459"/>
            </a:solidFill>
          </a:ln>
        </p:spPr>
        <p:txBody>
          <a:bodyPr wrap="square" lIns="0" tIns="0" rIns="0" bIns="0" rtlCol="0"/>
          <a:lstStyle/>
          <a:p>
            <a:endParaRPr/>
          </a:p>
        </p:txBody>
      </p:sp>
      <p:sp>
        <p:nvSpPr>
          <p:cNvPr id="8" name="object 8"/>
          <p:cNvSpPr/>
          <p:nvPr/>
        </p:nvSpPr>
        <p:spPr>
          <a:xfrm>
            <a:off x="1028426" y="1383533"/>
            <a:ext cx="2433955" cy="1575435"/>
          </a:xfrm>
          <a:custGeom>
            <a:avLst/>
            <a:gdLst/>
            <a:ahLst/>
            <a:cxnLst/>
            <a:rect l="l" t="t" r="r" b="b"/>
            <a:pathLst>
              <a:path w="2433954" h="1575435">
                <a:moveTo>
                  <a:pt x="2325598" y="0"/>
                </a:moveTo>
                <a:lnTo>
                  <a:pt x="108000" y="0"/>
                </a:lnTo>
                <a:lnTo>
                  <a:pt x="45562" y="1687"/>
                </a:lnTo>
                <a:lnTo>
                  <a:pt x="13500" y="13500"/>
                </a:lnTo>
                <a:lnTo>
                  <a:pt x="1687" y="45562"/>
                </a:lnTo>
                <a:lnTo>
                  <a:pt x="0" y="108000"/>
                </a:lnTo>
                <a:lnTo>
                  <a:pt x="0" y="1467002"/>
                </a:lnTo>
                <a:lnTo>
                  <a:pt x="1687" y="1529440"/>
                </a:lnTo>
                <a:lnTo>
                  <a:pt x="13500" y="1561503"/>
                </a:lnTo>
                <a:lnTo>
                  <a:pt x="45562" y="1573315"/>
                </a:lnTo>
                <a:lnTo>
                  <a:pt x="108000" y="1575003"/>
                </a:lnTo>
                <a:lnTo>
                  <a:pt x="2325598" y="1575003"/>
                </a:lnTo>
                <a:lnTo>
                  <a:pt x="2388036" y="1573315"/>
                </a:lnTo>
                <a:lnTo>
                  <a:pt x="2420099" y="1561503"/>
                </a:lnTo>
                <a:lnTo>
                  <a:pt x="2431911" y="1529440"/>
                </a:lnTo>
                <a:lnTo>
                  <a:pt x="2433599" y="1467002"/>
                </a:lnTo>
                <a:lnTo>
                  <a:pt x="2433599" y="108000"/>
                </a:lnTo>
                <a:lnTo>
                  <a:pt x="2431911" y="45562"/>
                </a:lnTo>
                <a:lnTo>
                  <a:pt x="2420099" y="13500"/>
                </a:lnTo>
                <a:lnTo>
                  <a:pt x="2388036" y="1687"/>
                </a:lnTo>
                <a:lnTo>
                  <a:pt x="2325598" y="0"/>
                </a:lnTo>
                <a:close/>
              </a:path>
            </a:pathLst>
          </a:custGeom>
          <a:solidFill>
            <a:srgbClr val="6B4F7A"/>
          </a:solidFill>
        </p:spPr>
        <p:txBody>
          <a:bodyPr wrap="square" lIns="0" tIns="0" rIns="0" bIns="0" rtlCol="0"/>
          <a:lstStyle/>
          <a:p>
            <a:endParaRPr/>
          </a:p>
        </p:txBody>
      </p:sp>
      <p:sp>
        <p:nvSpPr>
          <p:cNvPr id="9" name="object 9"/>
          <p:cNvSpPr txBox="1">
            <a:spLocks noGrp="1"/>
          </p:cNvSpPr>
          <p:nvPr>
            <p:ph type="title"/>
          </p:nvPr>
        </p:nvSpPr>
        <p:spPr>
          <a:xfrm>
            <a:off x="304800" y="332824"/>
            <a:ext cx="5513975" cy="566822"/>
          </a:xfrm>
          <a:prstGeom prst="rect">
            <a:avLst/>
          </a:prstGeom>
        </p:spPr>
        <p:txBody>
          <a:bodyPr vert="horz" wrap="square" lIns="0" tIns="12700" rIns="0" bIns="0" rtlCol="0">
            <a:spAutoFit/>
          </a:bodyPr>
          <a:lstStyle/>
          <a:p>
            <a:pPr marL="12700">
              <a:lnSpc>
                <a:spcPct val="100000"/>
              </a:lnSpc>
              <a:spcBef>
                <a:spcPts val="100"/>
              </a:spcBef>
            </a:pPr>
            <a:r>
              <a:rPr sz="3600" spc="0" dirty="0">
                <a:solidFill>
                  <a:srgbClr val="A70081"/>
                </a:solidFill>
                <a:latin typeface="+mn-lt"/>
              </a:rPr>
              <a:t>Relationship</a:t>
            </a:r>
            <a:r>
              <a:rPr sz="3600" spc="-65" dirty="0">
                <a:solidFill>
                  <a:srgbClr val="A70081"/>
                </a:solidFill>
                <a:latin typeface="+mn-lt"/>
              </a:rPr>
              <a:t> </a:t>
            </a:r>
            <a:r>
              <a:rPr sz="3600" dirty="0">
                <a:solidFill>
                  <a:srgbClr val="A70081"/>
                </a:solidFill>
                <a:latin typeface="+mn-lt"/>
              </a:rPr>
              <a:t>insight</a:t>
            </a:r>
          </a:p>
        </p:txBody>
      </p:sp>
      <p:sp>
        <p:nvSpPr>
          <p:cNvPr id="11" name="object 11"/>
          <p:cNvSpPr txBox="1"/>
          <p:nvPr/>
        </p:nvSpPr>
        <p:spPr>
          <a:xfrm>
            <a:off x="4743680" y="2821751"/>
            <a:ext cx="1389488" cy="274434"/>
          </a:xfrm>
          <a:prstGeom prst="rect">
            <a:avLst/>
          </a:prstGeom>
        </p:spPr>
        <p:txBody>
          <a:bodyPr vert="horz" wrap="square" lIns="0" tIns="12700" rIns="0" bIns="0" rtlCol="0">
            <a:spAutoFit/>
          </a:bodyPr>
          <a:lstStyle/>
          <a:p>
            <a:pPr marL="12700">
              <a:lnSpc>
                <a:spcPct val="100000"/>
              </a:lnSpc>
              <a:spcBef>
                <a:spcPts val="100"/>
              </a:spcBef>
            </a:pPr>
            <a:r>
              <a:rPr sz="1700" spc="25" dirty="0">
                <a:solidFill>
                  <a:srgbClr val="452459"/>
                </a:solidFill>
                <a:ea typeface="Roboto" charset="0"/>
                <a:cs typeface="Roboto" charset="0"/>
              </a:rPr>
              <a:t>How </a:t>
            </a:r>
            <a:r>
              <a:rPr sz="1700" spc="50" dirty="0">
                <a:solidFill>
                  <a:srgbClr val="452459"/>
                </a:solidFill>
                <a:ea typeface="Roboto" charset="0"/>
                <a:cs typeface="Roboto" charset="0"/>
              </a:rPr>
              <a:t>we</a:t>
            </a:r>
            <a:r>
              <a:rPr sz="1700" spc="-375" dirty="0">
                <a:solidFill>
                  <a:srgbClr val="452459"/>
                </a:solidFill>
                <a:ea typeface="Roboto" charset="0"/>
                <a:cs typeface="Roboto" charset="0"/>
              </a:rPr>
              <a:t> </a:t>
            </a:r>
            <a:r>
              <a:rPr lang="en-GB" sz="1700" spc="-375" dirty="0">
                <a:solidFill>
                  <a:srgbClr val="452459"/>
                </a:solidFill>
                <a:ea typeface="Roboto" charset="0"/>
                <a:cs typeface="Roboto" charset="0"/>
              </a:rPr>
              <a:t>      </a:t>
            </a:r>
            <a:r>
              <a:rPr sz="1700" spc="10" dirty="0">
                <a:solidFill>
                  <a:srgbClr val="452459"/>
                </a:solidFill>
                <a:ea typeface="Roboto" charset="0"/>
                <a:cs typeface="Roboto" charset="0"/>
              </a:rPr>
              <a:t>cope</a:t>
            </a:r>
            <a:endParaRPr sz="1700" dirty="0">
              <a:ea typeface="Roboto" charset="0"/>
              <a:cs typeface="Roboto" charset="0"/>
            </a:endParaRPr>
          </a:p>
        </p:txBody>
      </p:sp>
      <p:sp>
        <p:nvSpPr>
          <p:cNvPr id="12" name="object 12"/>
          <p:cNvSpPr txBox="1"/>
          <p:nvPr/>
        </p:nvSpPr>
        <p:spPr>
          <a:xfrm>
            <a:off x="4550059" y="3053887"/>
            <a:ext cx="1776730" cy="284480"/>
          </a:xfrm>
          <a:prstGeom prst="rect">
            <a:avLst/>
          </a:prstGeom>
        </p:spPr>
        <p:txBody>
          <a:bodyPr vert="horz" wrap="square" lIns="0" tIns="12700" rIns="0" bIns="0" rtlCol="0">
            <a:spAutoFit/>
          </a:bodyPr>
          <a:lstStyle/>
          <a:p>
            <a:pPr marL="12700">
              <a:lnSpc>
                <a:spcPct val="100000"/>
              </a:lnSpc>
              <a:spcBef>
                <a:spcPts val="100"/>
              </a:spcBef>
            </a:pPr>
            <a:r>
              <a:rPr sz="1700" spc="25" dirty="0">
                <a:solidFill>
                  <a:srgbClr val="452459"/>
                </a:solidFill>
                <a:ea typeface="Roboto" charset="0"/>
                <a:cs typeface="Roboto" charset="0"/>
              </a:rPr>
              <a:t>and</a:t>
            </a:r>
            <a:r>
              <a:rPr sz="1700" spc="-200" dirty="0">
                <a:solidFill>
                  <a:srgbClr val="452459"/>
                </a:solidFill>
                <a:ea typeface="Roboto" charset="0"/>
                <a:cs typeface="Roboto" charset="0"/>
              </a:rPr>
              <a:t> </a:t>
            </a:r>
            <a:r>
              <a:rPr sz="1700" spc="30" dirty="0">
                <a:solidFill>
                  <a:srgbClr val="452459"/>
                </a:solidFill>
                <a:ea typeface="Roboto" charset="0"/>
                <a:cs typeface="Roboto" charset="0"/>
              </a:rPr>
              <a:t>communicate</a:t>
            </a:r>
            <a:endParaRPr sz="1700" dirty="0">
              <a:ea typeface="Roboto" charset="0"/>
              <a:cs typeface="Roboto" charset="0"/>
            </a:endParaRPr>
          </a:p>
        </p:txBody>
      </p:sp>
      <p:sp>
        <p:nvSpPr>
          <p:cNvPr id="13" name="object 13"/>
          <p:cNvSpPr txBox="1"/>
          <p:nvPr/>
        </p:nvSpPr>
        <p:spPr>
          <a:xfrm>
            <a:off x="4612889" y="3296068"/>
            <a:ext cx="1570990" cy="284480"/>
          </a:xfrm>
          <a:prstGeom prst="rect">
            <a:avLst/>
          </a:prstGeom>
        </p:spPr>
        <p:txBody>
          <a:bodyPr vert="horz" wrap="square" lIns="0" tIns="12700" rIns="0" bIns="0" rtlCol="0">
            <a:spAutoFit/>
          </a:bodyPr>
          <a:lstStyle/>
          <a:p>
            <a:pPr marL="12700">
              <a:lnSpc>
                <a:spcPct val="100000"/>
              </a:lnSpc>
              <a:spcBef>
                <a:spcPts val="100"/>
              </a:spcBef>
            </a:pPr>
            <a:r>
              <a:rPr sz="1700" spc="110" dirty="0">
                <a:solidFill>
                  <a:srgbClr val="452459"/>
                </a:solidFill>
                <a:ea typeface="Roboto" charset="0"/>
                <a:cs typeface="Roboto" charset="0"/>
              </a:rPr>
              <a:t>with</a:t>
            </a:r>
            <a:r>
              <a:rPr sz="1700" spc="-330" dirty="0">
                <a:solidFill>
                  <a:srgbClr val="452459"/>
                </a:solidFill>
                <a:ea typeface="Roboto" charset="0"/>
                <a:cs typeface="Roboto" charset="0"/>
              </a:rPr>
              <a:t> </a:t>
            </a:r>
            <a:r>
              <a:rPr sz="1700" spc="-5" dirty="0">
                <a:solidFill>
                  <a:srgbClr val="452459"/>
                </a:solidFill>
                <a:ea typeface="Roboto" charset="0"/>
                <a:cs typeface="Roboto" charset="0"/>
              </a:rPr>
              <a:t>each </a:t>
            </a:r>
            <a:r>
              <a:rPr sz="1700" spc="80" dirty="0">
                <a:solidFill>
                  <a:srgbClr val="452459"/>
                </a:solidFill>
                <a:ea typeface="Roboto" charset="0"/>
                <a:cs typeface="Roboto" charset="0"/>
              </a:rPr>
              <a:t>other</a:t>
            </a:r>
            <a:endParaRPr sz="1700" dirty="0">
              <a:ea typeface="Roboto" charset="0"/>
              <a:cs typeface="Roboto" charset="0"/>
            </a:endParaRPr>
          </a:p>
        </p:txBody>
      </p:sp>
      <p:sp>
        <p:nvSpPr>
          <p:cNvPr id="14" name="object 14"/>
          <p:cNvSpPr txBox="1"/>
          <p:nvPr/>
        </p:nvSpPr>
        <p:spPr>
          <a:xfrm>
            <a:off x="1627856" y="1554835"/>
            <a:ext cx="1235075" cy="284480"/>
          </a:xfrm>
          <a:prstGeom prst="rect">
            <a:avLst/>
          </a:prstGeom>
        </p:spPr>
        <p:txBody>
          <a:bodyPr vert="horz" wrap="square" lIns="0" tIns="12700" rIns="0" bIns="0" rtlCol="0">
            <a:spAutoFit/>
          </a:bodyPr>
          <a:lstStyle/>
          <a:p>
            <a:pPr marL="12700">
              <a:lnSpc>
                <a:spcPct val="100000"/>
              </a:lnSpc>
              <a:spcBef>
                <a:spcPts val="100"/>
              </a:spcBef>
            </a:pPr>
            <a:r>
              <a:rPr sz="1700" spc="35" dirty="0">
                <a:solidFill>
                  <a:srgbClr val="FFFFFF"/>
                </a:solidFill>
                <a:ea typeface="Roboto" charset="0"/>
                <a:cs typeface="Roboto" charset="0"/>
              </a:rPr>
              <a:t>Knowing</a:t>
            </a:r>
            <a:r>
              <a:rPr sz="1700" spc="-215" dirty="0">
                <a:solidFill>
                  <a:srgbClr val="FFFFFF"/>
                </a:solidFill>
                <a:ea typeface="Roboto" charset="0"/>
                <a:cs typeface="Roboto" charset="0"/>
              </a:rPr>
              <a:t> </a:t>
            </a:r>
            <a:r>
              <a:rPr sz="1700" dirty="0">
                <a:solidFill>
                  <a:srgbClr val="FFFFFF"/>
                </a:solidFill>
                <a:ea typeface="Roboto" charset="0"/>
                <a:cs typeface="Roboto" charset="0"/>
              </a:rPr>
              <a:t>me</a:t>
            </a:r>
            <a:endParaRPr sz="1700" dirty="0">
              <a:ea typeface="Roboto" charset="0"/>
              <a:cs typeface="Roboto" charset="0"/>
            </a:endParaRPr>
          </a:p>
        </p:txBody>
      </p:sp>
      <p:sp>
        <p:nvSpPr>
          <p:cNvPr id="15" name="object 15"/>
          <p:cNvSpPr txBox="1"/>
          <p:nvPr/>
        </p:nvSpPr>
        <p:spPr>
          <a:xfrm>
            <a:off x="1353022" y="1655777"/>
            <a:ext cx="1822660" cy="852156"/>
          </a:xfrm>
          <a:prstGeom prst="rect">
            <a:avLst/>
          </a:prstGeom>
        </p:spPr>
        <p:txBody>
          <a:bodyPr vert="horz" wrap="square" lIns="0" tIns="140335" rIns="0" bIns="0" rtlCol="0">
            <a:spAutoFit/>
          </a:bodyPr>
          <a:lstStyle/>
          <a:p>
            <a:pPr algn="ctr">
              <a:lnSpc>
                <a:spcPct val="100000"/>
              </a:lnSpc>
              <a:spcBef>
                <a:spcPts val="1105"/>
              </a:spcBef>
            </a:pPr>
            <a:r>
              <a:rPr sz="1700" spc="35" dirty="0">
                <a:solidFill>
                  <a:srgbClr val="FFFFFF"/>
                </a:solidFill>
                <a:ea typeface="Roboto" charset="0"/>
                <a:cs typeface="Roboto" charset="0"/>
              </a:rPr>
              <a:t>Knowing</a:t>
            </a:r>
            <a:r>
              <a:rPr sz="1700" spc="-225" dirty="0">
                <a:solidFill>
                  <a:srgbClr val="FFFFFF"/>
                </a:solidFill>
                <a:ea typeface="Roboto" charset="0"/>
                <a:cs typeface="Roboto" charset="0"/>
              </a:rPr>
              <a:t> </a:t>
            </a:r>
            <a:r>
              <a:rPr sz="1700" spc="55" dirty="0">
                <a:solidFill>
                  <a:srgbClr val="FFFFFF"/>
                </a:solidFill>
                <a:ea typeface="Roboto" charset="0"/>
                <a:cs typeface="Roboto" charset="0"/>
              </a:rPr>
              <a:t>you</a:t>
            </a:r>
            <a:endParaRPr sz="1700" dirty="0">
              <a:ea typeface="Roboto" charset="0"/>
              <a:cs typeface="Roboto" charset="0"/>
            </a:endParaRPr>
          </a:p>
          <a:p>
            <a:pPr algn="ctr">
              <a:lnSpc>
                <a:spcPts val="1420"/>
              </a:lnSpc>
              <a:spcBef>
                <a:spcPts val="710"/>
              </a:spcBef>
            </a:pPr>
            <a:r>
              <a:rPr sz="1400" dirty="0">
                <a:solidFill>
                  <a:srgbClr val="FFFFFF"/>
                </a:solidFill>
                <a:ea typeface="Roboto" charset="0"/>
                <a:cs typeface="Roboto" charset="0"/>
              </a:rPr>
              <a:t>Who we</a:t>
            </a:r>
            <a:r>
              <a:rPr sz="1400" spc="-80" dirty="0">
                <a:solidFill>
                  <a:srgbClr val="FFFFFF"/>
                </a:solidFill>
                <a:ea typeface="Roboto" charset="0"/>
                <a:cs typeface="Roboto" charset="0"/>
              </a:rPr>
              <a:t> </a:t>
            </a:r>
            <a:r>
              <a:rPr sz="1400" spc="-5" dirty="0">
                <a:solidFill>
                  <a:srgbClr val="FFFFFF"/>
                </a:solidFill>
                <a:ea typeface="Roboto" charset="0"/>
                <a:cs typeface="Roboto" charset="0"/>
              </a:rPr>
              <a:t>are</a:t>
            </a:r>
            <a:endParaRPr sz="1400" dirty="0">
              <a:ea typeface="Roboto" charset="0"/>
              <a:cs typeface="Roboto" charset="0"/>
            </a:endParaRPr>
          </a:p>
          <a:p>
            <a:pPr algn="ctr">
              <a:lnSpc>
                <a:spcPts val="1420"/>
              </a:lnSpc>
            </a:pPr>
            <a:r>
              <a:rPr sz="1400" spc="0" dirty="0">
                <a:solidFill>
                  <a:srgbClr val="FFFFFF"/>
                </a:solidFill>
                <a:ea typeface="Roboto" charset="0"/>
                <a:cs typeface="Roboto" charset="0"/>
              </a:rPr>
              <a:t>Our past</a:t>
            </a:r>
            <a:r>
              <a:rPr sz="1400" spc="-85" dirty="0">
                <a:solidFill>
                  <a:srgbClr val="FFFFFF"/>
                </a:solidFill>
                <a:ea typeface="Roboto" charset="0"/>
                <a:cs typeface="Roboto" charset="0"/>
              </a:rPr>
              <a:t> </a:t>
            </a:r>
            <a:r>
              <a:rPr sz="1400" spc="0" dirty="0">
                <a:solidFill>
                  <a:srgbClr val="FFFFFF"/>
                </a:solidFill>
                <a:ea typeface="Roboto" charset="0"/>
                <a:cs typeface="Roboto" charset="0"/>
              </a:rPr>
              <a:t>experience</a:t>
            </a:r>
            <a:r>
              <a:rPr lang="en-GB" sz="1400" spc="0" dirty="0">
                <a:solidFill>
                  <a:srgbClr val="FFFFFF"/>
                </a:solidFill>
                <a:ea typeface="Roboto" charset="0"/>
                <a:cs typeface="Roboto" charset="0"/>
              </a:rPr>
              <a:t>s</a:t>
            </a:r>
            <a:endParaRPr sz="1400" dirty="0">
              <a:ea typeface="Roboto" charset="0"/>
              <a:cs typeface="Roboto" charset="0"/>
            </a:endParaRPr>
          </a:p>
        </p:txBody>
      </p:sp>
      <p:sp>
        <p:nvSpPr>
          <p:cNvPr id="16" name="object 16"/>
          <p:cNvSpPr txBox="1"/>
          <p:nvPr/>
        </p:nvSpPr>
        <p:spPr>
          <a:xfrm>
            <a:off x="1780544" y="3902108"/>
            <a:ext cx="929640" cy="742315"/>
          </a:xfrm>
          <a:prstGeom prst="rect">
            <a:avLst/>
          </a:prstGeom>
        </p:spPr>
        <p:txBody>
          <a:bodyPr vert="horz" wrap="square" lIns="0" tIns="45720" rIns="0" bIns="0" rtlCol="0">
            <a:spAutoFit/>
          </a:bodyPr>
          <a:lstStyle/>
          <a:p>
            <a:pPr marL="12065" marR="5080" algn="ctr">
              <a:lnSpc>
                <a:spcPts val="1800"/>
              </a:lnSpc>
              <a:spcBef>
                <a:spcPts val="360"/>
              </a:spcBef>
            </a:pPr>
            <a:r>
              <a:rPr sz="1700" spc="50" dirty="0">
                <a:solidFill>
                  <a:srgbClr val="452459"/>
                </a:solidFill>
                <a:ea typeface="Roboto" charset="0"/>
                <a:cs typeface="Roboto" charset="0"/>
              </a:rPr>
              <a:t>Stressful  </a:t>
            </a:r>
            <a:r>
              <a:rPr sz="1700" spc="150" dirty="0">
                <a:solidFill>
                  <a:srgbClr val="452459"/>
                </a:solidFill>
                <a:ea typeface="Roboto" charset="0"/>
                <a:cs typeface="Roboto" charset="0"/>
              </a:rPr>
              <a:t>stuff  </a:t>
            </a:r>
            <a:r>
              <a:rPr sz="1700" spc="15" dirty="0">
                <a:solidFill>
                  <a:srgbClr val="452459"/>
                </a:solidFill>
                <a:ea typeface="Roboto" charset="0"/>
                <a:cs typeface="Roboto" charset="0"/>
              </a:rPr>
              <a:t>happens</a:t>
            </a:r>
            <a:endParaRPr sz="1700" dirty="0">
              <a:ea typeface="Roboto" charset="0"/>
              <a:cs typeface="Roboto" charset="0"/>
            </a:endParaRPr>
          </a:p>
        </p:txBody>
      </p:sp>
      <p:sp>
        <p:nvSpPr>
          <p:cNvPr id="17" name="object 17"/>
          <p:cNvSpPr txBox="1"/>
          <p:nvPr/>
        </p:nvSpPr>
        <p:spPr>
          <a:xfrm>
            <a:off x="7376671" y="2839327"/>
            <a:ext cx="1291551" cy="274434"/>
          </a:xfrm>
          <a:prstGeom prst="rect">
            <a:avLst/>
          </a:prstGeom>
        </p:spPr>
        <p:txBody>
          <a:bodyPr vert="horz" wrap="square" lIns="0" tIns="12700" rIns="0" bIns="0" rtlCol="0">
            <a:spAutoFit/>
          </a:bodyPr>
          <a:lstStyle/>
          <a:p>
            <a:pPr marL="12700">
              <a:lnSpc>
                <a:spcPct val="100000"/>
              </a:lnSpc>
              <a:spcBef>
                <a:spcPts val="100"/>
              </a:spcBef>
            </a:pPr>
            <a:r>
              <a:rPr sz="1700" spc="25" dirty="0">
                <a:solidFill>
                  <a:srgbClr val="452459"/>
                </a:solidFill>
                <a:ea typeface="Roboto" charset="0"/>
                <a:cs typeface="Roboto" charset="0"/>
              </a:rPr>
              <a:t>How</a:t>
            </a:r>
            <a:r>
              <a:rPr sz="1700" spc="-215" dirty="0">
                <a:solidFill>
                  <a:srgbClr val="452459"/>
                </a:solidFill>
                <a:ea typeface="Roboto" charset="0"/>
                <a:cs typeface="Roboto" charset="0"/>
              </a:rPr>
              <a:t> </a:t>
            </a:r>
            <a:r>
              <a:rPr lang="en-GB" sz="1700" spc="-215" dirty="0">
                <a:solidFill>
                  <a:srgbClr val="452459"/>
                </a:solidFill>
                <a:ea typeface="Roboto" charset="0"/>
                <a:cs typeface="Roboto" charset="0"/>
              </a:rPr>
              <a:t> </a:t>
            </a:r>
            <a:r>
              <a:rPr sz="1700" spc="35" dirty="0">
                <a:solidFill>
                  <a:srgbClr val="452459"/>
                </a:solidFill>
                <a:ea typeface="Roboto" charset="0"/>
                <a:cs typeface="Roboto" charset="0"/>
              </a:rPr>
              <a:t>happy</a:t>
            </a:r>
            <a:endParaRPr sz="1700" dirty="0">
              <a:ea typeface="Roboto" charset="0"/>
              <a:cs typeface="Roboto" charset="0"/>
            </a:endParaRPr>
          </a:p>
        </p:txBody>
      </p:sp>
      <p:sp>
        <p:nvSpPr>
          <p:cNvPr id="18" name="object 18"/>
          <p:cNvSpPr txBox="1"/>
          <p:nvPr/>
        </p:nvSpPr>
        <p:spPr>
          <a:xfrm>
            <a:off x="7372822" y="3067554"/>
            <a:ext cx="1353716" cy="274434"/>
          </a:xfrm>
          <a:prstGeom prst="rect">
            <a:avLst/>
          </a:prstGeom>
        </p:spPr>
        <p:txBody>
          <a:bodyPr vert="horz" wrap="square" lIns="0" tIns="12700" rIns="0" bIns="0" rtlCol="0">
            <a:spAutoFit/>
          </a:bodyPr>
          <a:lstStyle/>
          <a:p>
            <a:pPr marL="12700">
              <a:lnSpc>
                <a:spcPct val="100000"/>
              </a:lnSpc>
              <a:spcBef>
                <a:spcPts val="100"/>
              </a:spcBef>
            </a:pPr>
            <a:r>
              <a:rPr sz="1700" spc="50" dirty="0">
                <a:solidFill>
                  <a:srgbClr val="452459"/>
                </a:solidFill>
                <a:ea typeface="Roboto" charset="0"/>
                <a:cs typeface="Roboto" charset="0"/>
              </a:rPr>
              <a:t>we</a:t>
            </a:r>
            <a:r>
              <a:rPr sz="1700" spc="-370" dirty="0">
                <a:solidFill>
                  <a:srgbClr val="452459"/>
                </a:solidFill>
                <a:ea typeface="Roboto" charset="0"/>
                <a:cs typeface="Roboto" charset="0"/>
              </a:rPr>
              <a:t> </a:t>
            </a:r>
            <a:r>
              <a:rPr lang="en-GB" sz="1700" spc="-370" dirty="0">
                <a:solidFill>
                  <a:srgbClr val="452459"/>
                </a:solidFill>
                <a:ea typeface="Roboto" charset="0"/>
                <a:cs typeface="Roboto" charset="0"/>
              </a:rPr>
              <a:t>      </a:t>
            </a:r>
            <a:r>
              <a:rPr sz="1700" spc="25" dirty="0">
                <a:solidFill>
                  <a:srgbClr val="452459"/>
                </a:solidFill>
                <a:ea typeface="Roboto" charset="0"/>
                <a:cs typeface="Roboto" charset="0"/>
              </a:rPr>
              <a:t>are </a:t>
            </a:r>
            <a:r>
              <a:rPr sz="1700" spc="110" dirty="0">
                <a:solidFill>
                  <a:srgbClr val="452459"/>
                </a:solidFill>
                <a:ea typeface="Roboto" charset="0"/>
                <a:cs typeface="Roboto" charset="0"/>
              </a:rPr>
              <a:t>with</a:t>
            </a:r>
            <a:endParaRPr sz="1700" dirty="0">
              <a:ea typeface="Roboto" charset="0"/>
              <a:cs typeface="Roboto" charset="0"/>
            </a:endParaRPr>
          </a:p>
        </p:txBody>
      </p:sp>
      <p:sp>
        <p:nvSpPr>
          <p:cNvPr id="19" name="object 19"/>
          <p:cNvSpPr txBox="1"/>
          <p:nvPr/>
        </p:nvSpPr>
        <p:spPr>
          <a:xfrm>
            <a:off x="7372822" y="3296192"/>
            <a:ext cx="1380488" cy="274434"/>
          </a:xfrm>
          <a:prstGeom prst="rect">
            <a:avLst/>
          </a:prstGeom>
        </p:spPr>
        <p:txBody>
          <a:bodyPr vert="horz" wrap="square" lIns="0" tIns="12700" rIns="0" bIns="0" rtlCol="0">
            <a:spAutoFit/>
          </a:bodyPr>
          <a:lstStyle/>
          <a:p>
            <a:pPr marL="12700">
              <a:lnSpc>
                <a:spcPct val="100000"/>
              </a:lnSpc>
              <a:spcBef>
                <a:spcPts val="100"/>
              </a:spcBef>
            </a:pPr>
            <a:r>
              <a:rPr lang="en-US" sz="1700" spc="75" dirty="0" err="1">
                <a:solidFill>
                  <a:srgbClr val="452459"/>
                </a:solidFill>
                <a:ea typeface="Roboto" charset="0"/>
                <a:cs typeface="Roboto" charset="0"/>
              </a:rPr>
              <a:t>ou</a:t>
            </a:r>
            <a:r>
              <a:rPr lang="en-GB" sz="1700" spc="75" dirty="0">
                <a:solidFill>
                  <a:srgbClr val="452459"/>
                </a:solidFill>
                <a:ea typeface="Roboto" charset="0"/>
                <a:cs typeface="Roboto" charset="0"/>
              </a:rPr>
              <a:t>r </a:t>
            </a:r>
            <a:r>
              <a:rPr sz="1700" spc="75" dirty="0">
                <a:solidFill>
                  <a:srgbClr val="452459"/>
                </a:solidFill>
                <a:ea typeface="Roboto" charset="0"/>
                <a:cs typeface="Roboto" charset="0"/>
              </a:rPr>
              <a:t>partner</a:t>
            </a:r>
            <a:endParaRPr sz="1700" dirty="0">
              <a:ea typeface="Roboto" charset="0"/>
              <a:cs typeface="Roboto" charset="0"/>
            </a:endParaRPr>
          </a:p>
        </p:txBody>
      </p:sp>
      <p:sp>
        <p:nvSpPr>
          <p:cNvPr id="20" name="object 20"/>
          <p:cNvSpPr/>
          <p:nvPr/>
        </p:nvSpPr>
        <p:spPr>
          <a:xfrm>
            <a:off x="670470" y="3504803"/>
            <a:ext cx="149225" cy="30480"/>
          </a:xfrm>
          <a:custGeom>
            <a:avLst/>
            <a:gdLst/>
            <a:ahLst/>
            <a:cxnLst/>
            <a:rect l="l" t="t" r="r" b="b"/>
            <a:pathLst>
              <a:path w="149225" h="30479">
                <a:moveTo>
                  <a:pt x="148780" y="30060"/>
                </a:moveTo>
                <a:lnTo>
                  <a:pt x="134623" y="26383"/>
                </a:lnTo>
                <a:lnTo>
                  <a:pt x="124212" y="23923"/>
                </a:lnTo>
                <a:lnTo>
                  <a:pt x="117544" y="22677"/>
                </a:lnTo>
                <a:lnTo>
                  <a:pt x="114617" y="22644"/>
                </a:lnTo>
                <a:lnTo>
                  <a:pt x="111788" y="22605"/>
                </a:lnTo>
                <a:lnTo>
                  <a:pt x="105419" y="21347"/>
                </a:lnTo>
                <a:lnTo>
                  <a:pt x="95511" y="18866"/>
                </a:lnTo>
                <a:lnTo>
                  <a:pt x="82067" y="15163"/>
                </a:lnTo>
                <a:lnTo>
                  <a:pt x="67718" y="11275"/>
                </a:lnTo>
                <a:lnTo>
                  <a:pt x="55132" y="8772"/>
                </a:lnTo>
                <a:lnTo>
                  <a:pt x="44310" y="7655"/>
                </a:lnTo>
                <a:lnTo>
                  <a:pt x="35255" y="7924"/>
                </a:lnTo>
                <a:lnTo>
                  <a:pt x="30630" y="7515"/>
                </a:lnTo>
                <a:lnTo>
                  <a:pt x="23214" y="6057"/>
                </a:lnTo>
                <a:lnTo>
                  <a:pt x="13004" y="3552"/>
                </a:lnTo>
                <a:lnTo>
                  <a:pt x="0" y="0"/>
                </a:lnTo>
              </a:path>
            </a:pathLst>
          </a:custGeom>
          <a:ln w="63500">
            <a:solidFill>
              <a:srgbClr val="452459"/>
            </a:solidFill>
          </a:ln>
        </p:spPr>
        <p:txBody>
          <a:bodyPr wrap="square" lIns="0" tIns="0" rIns="0" bIns="0" rtlCol="0"/>
          <a:lstStyle/>
          <a:p>
            <a:endParaRPr/>
          </a:p>
        </p:txBody>
      </p:sp>
      <p:sp>
        <p:nvSpPr>
          <p:cNvPr id="21" name="object 21"/>
          <p:cNvSpPr/>
          <p:nvPr/>
        </p:nvSpPr>
        <p:spPr>
          <a:xfrm>
            <a:off x="823619" y="3321046"/>
            <a:ext cx="18415" cy="205104"/>
          </a:xfrm>
          <a:custGeom>
            <a:avLst/>
            <a:gdLst/>
            <a:ahLst/>
            <a:cxnLst/>
            <a:rect l="l" t="t" r="r" b="b"/>
            <a:pathLst>
              <a:path w="18415" h="205104">
                <a:moveTo>
                  <a:pt x="0" y="0"/>
                </a:moveTo>
                <a:lnTo>
                  <a:pt x="4907" y="43766"/>
                </a:lnTo>
                <a:lnTo>
                  <a:pt x="9164" y="85463"/>
                </a:lnTo>
                <a:lnTo>
                  <a:pt x="14871" y="150799"/>
                </a:lnTo>
                <a:lnTo>
                  <a:pt x="16271" y="178244"/>
                </a:lnTo>
                <a:lnTo>
                  <a:pt x="15146" y="181242"/>
                </a:lnTo>
                <a:lnTo>
                  <a:pt x="12509" y="180847"/>
                </a:lnTo>
                <a:lnTo>
                  <a:pt x="7874" y="179298"/>
                </a:lnTo>
                <a:lnTo>
                  <a:pt x="4851" y="179768"/>
                </a:lnTo>
                <a:lnTo>
                  <a:pt x="8039" y="183781"/>
                </a:lnTo>
                <a:lnTo>
                  <a:pt x="10820" y="186372"/>
                </a:lnTo>
                <a:lnTo>
                  <a:pt x="13601" y="188963"/>
                </a:lnTo>
                <a:lnTo>
                  <a:pt x="14986" y="190271"/>
                </a:lnTo>
                <a:lnTo>
                  <a:pt x="16383" y="191566"/>
                </a:lnTo>
                <a:lnTo>
                  <a:pt x="15113" y="191249"/>
                </a:lnTo>
                <a:lnTo>
                  <a:pt x="13843" y="190931"/>
                </a:lnTo>
                <a:lnTo>
                  <a:pt x="11874" y="190830"/>
                </a:lnTo>
                <a:lnTo>
                  <a:pt x="10452" y="191236"/>
                </a:lnTo>
                <a:lnTo>
                  <a:pt x="7950" y="191681"/>
                </a:lnTo>
                <a:lnTo>
                  <a:pt x="8394" y="193992"/>
                </a:lnTo>
                <a:lnTo>
                  <a:pt x="11772" y="198183"/>
                </a:lnTo>
                <a:lnTo>
                  <a:pt x="13271" y="199923"/>
                </a:lnTo>
                <a:lnTo>
                  <a:pt x="15405" y="202095"/>
                </a:lnTo>
                <a:lnTo>
                  <a:pt x="18186" y="204685"/>
                </a:lnTo>
              </a:path>
            </a:pathLst>
          </a:custGeom>
          <a:ln w="63499">
            <a:solidFill>
              <a:srgbClr val="452459"/>
            </a:solidFill>
          </a:ln>
        </p:spPr>
        <p:txBody>
          <a:bodyPr wrap="square" lIns="0" tIns="0" rIns="0" bIns="0" rtlCol="0"/>
          <a:lstStyle/>
          <a:p>
            <a:endParaRPr/>
          </a:p>
        </p:txBody>
      </p:sp>
      <p:sp>
        <p:nvSpPr>
          <p:cNvPr id="22" name="object 22"/>
          <p:cNvSpPr/>
          <p:nvPr/>
        </p:nvSpPr>
        <p:spPr>
          <a:xfrm>
            <a:off x="558113" y="2062540"/>
            <a:ext cx="295910" cy="1442720"/>
          </a:xfrm>
          <a:custGeom>
            <a:avLst/>
            <a:gdLst/>
            <a:ahLst/>
            <a:cxnLst/>
            <a:rect l="l" t="t" r="r" b="b"/>
            <a:pathLst>
              <a:path w="295909" h="1442720">
                <a:moveTo>
                  <a:pt x="295554" y="0"/>
                </a:moveTo>
                <a:lnTo>
                  <a:pt x="266458" y="31792"/>
                </a:lnTo>
                <a:lnTo>
                  <a:pt x="238575" y="66427"/>
                </a:lnTo>
                <a:lnTo>
                  <a:pt x="211959" y="103690"/>
                </a:lnTo>
                <a:lnTo>
                  <a:pt x="186660" y="143364"/>
                </a:lnTo>
                <a:lnTo>
                  <a:pt x="162732" y="185235"/>
                </a:lnTo>
                <a:lnTo>
                  <a:pt x="140226" y="229087"/>
                </a:lnTo>
                <a:lnTo>
                  <a:pt x="119194" y="274704"/>
                </a:lnTo>
                <a:lnTo>
                  <a:pt x="99687" y="321871"/>
                </a:lnTo>
                <a:lnTo>
                  <a:pt x="81759" y="370372"/>
                </a:lnTo>
                <a:lnTo>
                  <a:pt x="65461" y="419992"/>
                </a:lnTo>
                <a:lnTo>
                  <a:pt x="50845" y="470516"/>
                </a:lnTo>
                <a:lnTo>
                  <a:pt x="37963" y="521727"/>
                </a:lnTo>
                <a:lnTo>
                  <a:pt x="26868" y="573410"/>
                </a:lnTo>
                <a:lnTo>
                  <a:pt x="17610" y="625350"/>
                </a:lnTo>
                <a:lnTo>
                  <a:pt x="10242" y="677331"/>
                </a:lnTo>
                <a:lnTo>
                  <a:pt x="4816" y="729138"/>
                </a:lnTo>
                <a:lnTo>
                  <a:pt x="1385" y="780554"/>
                </a:lnTo>
                <a:lnTo>
                  <a:pt x="0" y="831366"/>
                </a:lnTo>
                <a:lnTo>
                  <a:pt x="712" y="881356"/>
                </a:lnTo>
                <a:lnTo>
                  <a:pt x="3575" y="930311"/>
                </a:lnTo>
                <a:lnTo>
                  <a:pt x="8640" y="978013"/>
                </a:lnTo>
                <a:lnTo>
                  <a:pt x="15958" y="1024248"/>
                </a:lnTo>
                <a:lnTo>
                  <a:pt x="25583" y="1068799"/>
                </a:lnTo>
                <a:lnTo>
                  <a:pt x="37566" y="1111453"/>
                </a:lnTo>
                <a:lnTo>
                  <a:pt x="54026" y="1152085"/>
                </a:lnTo>
                <a:lnTo>
                  <a:pt x="74211" y="1192924"/>
                </a:lnTo>
                <a:lnTo>
                  <a:pt x="98122" y="1233970"/>
                </a:lnTo>
                <a:lnTo>
                  <a:pt x="125757" y="1275222"/>
                </a:lnTo>
                <a:lnTo>
                  <a:pt x="157117" y="1316680"/>
                </a:lnTo>
                <a:lnTo>
                  <a:pt x="192202" y="1358344"/>
                </a:lnTo>
                <a:lnTo>
                  <a:pt x="231011" y="1400213"/>
                </a:lnTo>
                <a:lnTo>
                  <a:pt x="273545" y="1442288"/>
                </a:lnTo>
              </a:path>
            </a:pathLst>
          </a:custGeom>
          <a:ln w="63500">
            <a:solidFill>
              <a:srgbClr val="452459"/>
            </a:solidFill>
          </a:ln>
        </p:spPr>
        <p:txBody>
          <a:bodyPr wrap="square" lIns="0" tIns="0" rIns="0" bIns="0" rtlCol="0"/>
          <a:lstStyle/>
          <a:p>
            <a:endParaRPr/>
          </a:p>
        </p:txBody>
      </p:sp>
      <p:sp>
        <p:nvSpPr>
          <p:cNvPr id="23" name="Slide Number Placeholder 22"/>
          <p:cNvSpPr>
            <a:spLocks noGrp="1"/>
          </p:cNvSpPr>
          <p:nvPr>
            <p:ph type="sldNum" sz="quarter" idx="7"/>
          </p:nvPr>
        </p:nvSpPr>
        <p:spPr/>
        <p:txBody>
          <a:bodyPr/>
          <a:lstStyle/>
          <a:p>
            <a:fld id="{B6F15528-21DE-4FAA-801E-634DDDAF4B2B}" type="slidenum">
              <a:rPr lang="en-GB" smtClean="0"/>
              <a:t>15</a:t>
            </a:fld>
            <a:endParaRPr lang="en-GB"/>
          </a:p>
        </p:txBody>
      </p:sp>
      <p:pic>
        <p:nvPicPr>
          <p:cNvPr id="24" name="OWAPstImg447314" descr="HRPH-logo">
            <a:extLst>
              <a:ext uri="{FF2B5EF4-FFF2-40B4-BE49-F238E27FC236}">
                <a16:creationId xmlns:a16="http://schemas.microsoft.com/office/drawing/2014/main" id="{9FDCC2A7-0F16-4DDB-B46A-335F657438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1600" y="4973811"/>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a:xfrm>
            <a:off x="9526350" y="2241095"/>
            <a:ext cx="2049382" cy="2049382"/>
          </a:xfrm>
          <a:prstGeom prst="ellipse">
            <a:avLst/>
          </a:prstGeom>
          <a:solidFill>
            <a:srgbClr val="B5A6BD"/>
          </a:solidFill>
          <a:ln>
            <a:solidFill>
              <a:srgbClr val="B5A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bject 18"/>
          <p:cNvSpPr txBox="1"/>
          <p:nvPr/>
        </p:nvSpPr>
        <p:spPr>
          <a:xfrm>
            <a:off x="9881660" y="2999239"/>
            <a:ext cx="1353716" cy="536044"/>
          </a:xfrm>
          <a:prstGeom prst="rect">
            <a:avLst/>
          </a:prstGeom>
        </p:spPr>
        <p:txBody>
          <a:bodyPr vert="horz" wrap="square" lIns="0" tIns="12700" rIns="0" bIns="0" rtlCol="0">
            <a:spAutoFit/>
          </a:bodyPr>
          <a:lstStyle/>
          <a:p>
            <a:pPr marL="12700" algn="ctr">
              <a:lnSpc>
                <a:spcPct val="100000"/>
              </a:lnSpc>
              <a:spcBef>
                <a:spcPts val="100"/>
              </a:spcBef>
            </a:pPr>
            <a:r>
              <a:rPr lang="en-GB" sz="1700" spc="50" dirty="0">
                <a:solidFill>
                  <a:srgbClr val="452459"/>
                </a:solidFill>
                <a:ea typeface="Roboto" charset="0"/>
                <a:cs typeface="Roboto" charset="0"/>
              </a:rPr>
              <a:t>Impact on children</a:t>
            </a:r>
            <a:endParaRPr sz="1700" dirty="0">
              <a:ea typeface="Roboto" charset="0"/>
              <a:cs typeface="Roboto" charset="0"/>
            </a:endParaRPr>
          </a:p>
        </p:txBody>
      </p:sp>
      <p:sp>
        <p:nvSpPr>
          <p:cNvPr id="27" name="Rectangle 26"/>
          <p:cNvSpPr/>
          <p:nvPr/>
        </p:nvSpPr>
        <p:spPr>
          <a:xfrm>
            <a:off x="4203985" y="6229577"/>
            <a:ext cx="5582939" cy="307777"/>
          </a:xfrm>
          <a:prstGeom prst="rect">
            <a:avLst/>
          </a:prstGeom>
        </p:spPr>
        <p:txBody>
          <a:bodyPr wrap="none">
            <a:spAutoFit/>
          </a:bodyPr>
          <a:lstStyle/>
          <a:p>
            <a:r>
              <a:rPr lang="en-GB" sz="1400" i="1" dirty="0"/>
              <a:t> Vulnerability-stress-adaptation model (VSA), Bradbury and </a:t>
            </a:r>
            <a:r>
              <a:rPr lang="en-GB" sz="1400" i="1" dirty="0" err="1"/>
              <a:t>Karney</a:t>
            </a:r>
            <a:r>
              <a:rPr lang="en-GB" sz="1400" i="1" dirty="0"/>
              <a:t> (2004) </a:t>
            </a:r>
          </a:p>
        </p:txBody>
      </p:sp>
      <p:pic>
        <p:nvPicPr>
          <p:cNvPr id="1026" name="Picture 2" descr="Suitcase, Travel, Antique, Luggage, Vacation, Journe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24278">
            <a:off x="3612308" y="888512"/>
            <a:ext cx="1113875" cy="754186"/>
          </a:xfrm>
          <a:prstGeom prst="rect">
            <a:avLst/>
          </a:prstGeom>
          <a:noFill/>
          <a:extLst>
            <a:ext uri="{909E8E84-426E-40DD-AFC4-6F175D3DCCD1}">
              <a14:hiddenFill xmlns:a14="http://schemas.microsoft.com/office/drawing/2010/main">
                <a:solidFill>
                  <a:srgbClr val="FFFFFF"/>
                </a:solidFill>
              </a14:hiddenFill>
            </a:ext>
          </a:extLst>
        </p:spPr>
      </p:pic>
      <p:sp>
        <p:nvSpPr>
          <p:cNvPr id="29" name="object 14"/>
          <p:cNvSpPr txBox="1"/>
          <p:nvPr/>
        </p:nvSpPr>
        <p:spPr>
          <a:xfrm rot="1017045">
            <a:off x="3537895" y="1014692"/>
            <a:ext cx="1235075" cy="518091"/>
          </a:xfrm>
          <a:prstGeom prst="rect">
            <a:avLst/>
          </a:prstGeom>
        </p:spPr>
        <p:txBody>
          <a:bodyPr vert="horz" wrap="square" lIns="0" tIns="12700" rIns="0" bIns="0" rtlCol="0">
            <a:spAutoFit/>
          </a:bodyPr>
          <a:lstStyle/>
          <a:p>
            <a:pPr marL="12700" algn="ctr">
              <a:lnSpc>
                <a:spcPct val="100000"/>
              </a:lnSpc>
              <a:spcBef>
                <a:spcPts val="100"/>
              </a:spcBef>
            </a:pPr>
            <a:r>
              <a:rPr lang="en-GB" sz="1600" spc="35" dirty="0">
                <a:solidFill>
                  <a:srgbClr val="FFFFFF"/>
                </a:solidFill>
                <a:ea typeface="Roboto" charset="0"/>
                <a:cs typeface="Roboto" charset="0"/>
              </a:rPr>
              <a:t>Our</a:t>
            </a:r>
          </a:p>
          <a:p>
            <a:pPr marL="12700" algn="ctr">
              <a:lnSpc>
                <a:spcPct val="100000"/>
              </a:lnSpc>
              <a:spcBef>
                <a:spcPts val="100"/>
              </a:spcBef>
            </a:pPr>
            <a:r>
              <a:rPr lang="en-GB" sz="1600" spc="35" dirty="0">
                <a:solidFill>
                  <a:srgbClr val="FFFFFF"/>
                </a:solidFill>
                <a:ea typeface="Roboto" charset="0"/>
                <a:cs typeface="Roboto" charset="0"/>
              </a:rPr>
              <a:t>Baggage</a:t>
            </a:r>
            <a:endParaRPr sz="1600" dirty="0">
              <a:ea typeface="Roboto" charset="0"/>
              <a:cs typeface="Roboto" charset="0"/>
            </a:endParaRPr>
          </a:p>
        </p:txBody>
      </p:sp>
      <p:pic>
        <p:nvPicPr>
          <p:cNvPr id="1028" name="Picture 4" descr="Sign, Caution, Warning, Danger, Safety, Hazard, Ris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55190" y="5218614"/>
            <a:ext cx="911575" cy="8033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t, Icon, Social, Network, Technology, Talk, Support"/>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072" t="21104" r="21228" b="25975"/>
          <a:stretch/>
        </p:blipFill>
        <p:spPr bwMode="auto">
          <a:xfrm>
            <a:off x="5276560" y="4423381"/>
            <a:ext cx="773988" cy="722388"/>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Thumb, Positive, Finger, Like, Hand, High, I Lik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5205" y="1339077"/>
            <a:ext cx="1201333" cy="832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563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89434" y="1844462"/>
            <a:ext cx="10598998" cy="3427973"/>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2698581" y="3081538"/>
            <a:ext cx="130810" cy="135890"/>
          </a:xfrm>
          <a:custGeom>
            <a:avLst/>
            <a:gdLst/>
            <a:ahLst/>
            <a:cxnLst/>
            <a:rect l="l" t="t" r="r" b="b"/>
            <a:pathLst>
              <a:path w="130810" h="135889">
                <a:moveTo>
                  <a:pt x="130632" y="0"/>
                </a:moveTo>
                <a:lnTo>
                  <a:pt x="90314" y="39509"/>
                </a:lnTo>
                <a:lnTo>
                  <a:pt x="55105" y="75245"/>
                </a:lnTo>
                <a:lnTo>
                  <a:pt x="25001" y="107208"/>
                </a:lnTo>
                <a:lnTo>
                  <a:pt x="0" y="135394"/>
                </a:lnTo>
              </a:path>
            </a:pathLst>
          </a:custGeom>
          <a:ln w="25400">
            <a:solidFill>
              <a:srgbClr val="452459"/>
            </a:solidFill>
          </a:ln>
        </p:spPr>
        <p:txBody>
          <a:bodyPr wrap="square" lIns="0" tIns="0" rIns="0" bIns="0" rtlCol="0"/>
          <a:lstStyle/>
          <a:p>
            <a:endParaRPr/>
          </a:p>
        </p:txBody>
      </p:sp>
      <p:sp>
        <p:nvSpPr>
          <p:cNvPr id="4" name="object 4"/>
          <p:cNvSpPr/>
          <p:nvPr/>
        </p:nvSpPr>
        <p:spPr>
          <a:xfrm>
            <a:off x="711146" y="4269522"/>
            <a:ext cx="156845" cy="20955"/>
          </a:xfrm>
          <a:custGeom>
            <a:avLst/>
            <a:gdLst/>
            <a:ahLst/>
            <a:cxnLst/>
            <a:rect l="l" t="t" r="r" b="b"/>
            <a:pathLst>
              <a:path w="156844" h="20954">
                <a:moveTo>
                  <a:pt x="0" y="0"/>
                </a:moveTo>
                <a:lnTo>
                  <a:pt x="29800" y="2950"/>
                </a:lnTo>
                <a:lnTo>
                  <a:pt x="59461" y="6638"/>
                </a:lnTo>
                <a:lnTo>
                  <a:pt x="88978" y="11065"/>
                </a:lnTo>
                <a:lnTo>
                  <a:pt x="118351" y="16230"/>
                </a:lnTo>
                <a:lnTo>
                  <a:pt x="127868" y="17790"/>
                </a:lnTo>
                <a:lnTo>
                  <a:pt x="137426" y="19057"/>
                </a:lnTo>
                <a:lnTo>
                  <a:pt x="147022" y="20032"/>
                </a:lnTo>
                <a:lnTo>
                  <a:pt x="156654" y="20713"/>
                </a:lnTo>
              </a:path>
            </a:pathLst>
          </a:custGeom>
          <a:ln w="25400">
            <a:solidFill>
              <a:srgbClr val="452459"/>
            </a:solidFill>
          </a:ln>
        </p:spPr>
        <p:txBody>
          <a:bodyPr wrap="square" lIns="0" tIns="0" rIns="0" bIns="0" rtlCol="0"/>
          <a:lstStyle/>
          <a:p>
            <a:endParaRPr/>
          </a:p>
        </p:txBody>
      </p:sp>
      <p:sp>
        <p:nvSpPr>
          <p:cNvPr id="5" name="object 5"/>
          <p:cNvSpPr/>
          <p:nvPr/>
        </p:nvSpPr>
        <p:spPr>
          <a:xfrm>
            <a:off x="987955" y="5379069"/>
            <a:ext cx="107950" cy="108585"/>
          </a:xfrm>
          <a:custGeom>
            <a:avLst/>
            <a:gdLst/>
            <a:ahLst/>
            <a:cxnLst/>
            <a:rect l="l" t="t" r="r" b="b"/>
            <a:pathLst>
              <a:path w="107950" h="108585">
                <a:moveTo>
                  <a:pt x="107568" y="0"/>
                </a:moveTo>
                <a:lnTo>
                  <a:pt x="57316" y="40170"/>
                </a:lnTo>
                <a:lnTo>
                  <a:pt x="19189" y="84416"/>
                </a:lnTo>
                <a:lnTo>
                  <a:pt x="14696" y="90574"/>
                </a:lnTo>
                <a:lnTo>
                  <a:pt x="9999" y="96627"/>
                </a:lnTo>
                <a:lnTo>
                  <a:pt x="5100" y="102576"/>
                </a:lnTo>
                <a:lnTo>
                  <a:pt x="0" y="108419"/>
                </a:lnTo>
              </a:path>
            </a:pathLst>
          </a:custGeom>
          <a:ln w="25400">
            <a:solidFill>
              <a:srgbClr val="452459"/>
            </a:solidFill>
          </a:ln>
        </p:spPr>
        <p:txBody>
          <a:bodyPr wrap="square" lIns="0" tIns="0" rIns="0" bIns="0" rtlCol="0"/>
          <a:lstStyle/>
          <a:p>
            <a:endParaRPr/>
          </a:p>
        </p:txBody>
      </p:sp>
      <p:sp>
        <p:nvSpPr>
          <p:cNvPr id="6" name="object 6"/>
          <p:cNvSpPr/>
          <p:nvPr/>
        </p:nvSpPr>
        <p:spPr>
          <a:xfrm>
            <a:off x="1830168" y="5588314"/>
            <a:ext cx="57150" cy="178435"/>
          </a:xfrm>
          <a:custGeom>
            <a:avLst/>
            <a:gdLst/>
            <a:ahLst/>
            <a:cxnLst/>
            <a:rect l="l" t="t" r="r" b="b"/>
            <a:pathLst>
              <a:path w="57150" h="178435">
                <a:moveTo>
                  <a:pt x="56768" y="0"/>
                </a:moveTo>
                <a:lnTo>
                  <a:pt x="41811" y="52462"/>
                </a:lnTo>
                <a:lnTo>
                  <a:pt x="24930" y="104419"/>
                </a:lnTo>
                <a:lnTo>
                  <a:pt x="12488" y="141311"/>
                </a:lnTo>
                <a:lnTo>
                  <a:pt x="6250" y="159653"/>
                </a:lnTo>
                <a:lnTo>
                  <a:pt x="0" y="177926"/>
                </a:lnTo>
              </a:path>
            </a:pathLst>
          </a:custGeom>
          <a:ln w="25400">
            <a:solidFill>
              <a:srgbClr val="452459"/>
            </a:solidFill>
          </a:ln>
        </p:spPr>
        <p:txBody>
          <a:bodyPr wrap="square" lIns="0" tIns="0" rIns="0" bIns="0" rtlCol="0"/>
          <a:lstStyle/>
          <a:p>
            <a:endParaRPr/>
          </a:p>
        </p:txBody>
      </p:sp>
      <p:sp>
        <p:nvSpPr>
          <p:cNvPr id="7" name="object 7"/>
          <p:cNvSpPr/>
          <p:nvPr/>
        </p:nvSpPr>
        <p:spPr>
          <a:xfrm>
            <a:off x="3175682" y="5418007"/>
            <a:ext cx="110489" cy="49530"/>
          </a:xfrm>
          <a:custGeom>
            <a:avLst/>
            <a:gdLst/>
            <a:ahLst/>
            <a:cxnLst/>
            <a:rect l="l" t="t" r="r" b="b"/>
            <a:pathLst>
              <a:path w="110489" h="49529">
                <a:moveTo>
                  <a:pt x="0" y="0"/>
                </a:moveTo>
                <a:lnTo>
                  <a:pt x="23953" y="10496"/>
                </a:lnTo>
                <a:lnTo>
                  <a:pt x="47904" y="20993"/>
                </a:lnTo>
                <a:lnTo>
                  <a:pt x="71855" y="31489"/>
                </a:lnTo>
                <a:lnTo>
                  <a:pt x="95808" y="41986"/>
                </a:lnTo>
                <a:lnTo>
                  <a:pt x="101091" y="44068"/>
                </a:lnTo>
                <a:lnTo>
                  <a:pt x="105917" y="46431"/>
                </a:lnTo>
                <a:lnTo>
                  <a:pt x="110324" y="49047"/>
                </a:lnTo>
              </a:path>
            </a:pathLst>
          </a:custGeom>
          <a:ln w="25400">
            <a:solidFill>
              <a:srgbClr val="452459"/>
            </a:solidFill>
          </a:ln>
        </p:spPr>
        <p:txBody>
          <a:bodyPr wrap="square" lIns="0" tIns="0" rIns="0" bIns="0" rtlCol="0"/>
          <a:lstStyle/>
          <a:p>
            <a:endParaRPr/>
          </a:p>
        </p:txBody>
      </p:sp>
      <p:sp>
        <p:nvSpPr>
          <p:cNvPr id="8" name="object 8"/>
          <p:cNvSpPr/>
          <p:nvPr/>
        </p:nvSpPr>
        <p:spPr>
          <a:xfrm>
            <a:off x="1028426" y="1048589"/>
            <a:ext cx="2433955" cy="1910380"/>
          </a:xfrm>
          <a:custGeom>
            <a:avLst/>
            <a:gdLst/>
            <a:ahLst/>
            <a:cxnLst/>
            <a:rect l="l" t="t" r="r" b="b"/>
            <a:pathLst>
              <a:path w="2433954" h="1575435">
                <a:moveTo>
                  <a:pt x="2325598" y="0"/>
                </a:moveTo>
                <a:lnTo>
                  <a:pt x="108000" y="0"/>
                </a:lnTo>
                <a:lnTo>
                  <a:pt x="45562" y="1687"/>
                </a:lnTo>
                <a:lnTo>
                  <a:pt x="13500" y="13500"/>
                </a:lnTo>
                <a:lnTo>
                  <a:pt x="1687" y="45562"/>
                </a:lnTo>
                <a:lnTo>
                  <a:pt x="0" y="108000"/>
                </a:lnTo>
                <a:lnTo>
                  <a:pt x="0" y="1467002"/>
                </a:lnTo>
                <a:lnTo>
                  <a:pt x="1687" y="1529440"/>
                </a:lnTo>
                <a:lnTo>
                  <a:pt x="13500" y="1561503"/>
                </a:lnTo>
                <a:lnTo>
                  <a:pt x="45562" y="1573315"/>
                </a:lnTo>
                <a:lnTo>
                  <a:pt x="108000" y="1575003"/>
                </a:lnTo>
                <a:lnTo>
                  <a:pt x="2325598" y="1575003"/>
                </a:lnTo>
                <a:lnTo>
                  <a:pt x="2388036" y="1573315"/>
                </a:lnTo>
                <a:lnTo>
                  <a:pt x="2420099" y="1561503"/>
                </a:lnTo>
                <a:lnTo>
                  <a:pt x="2431911" y="1529440"/>
                </a:lnTo>
                <a:lnTo>
                  <a:pt x="2433599" y="1467002"/>
                </a:lnTo>
                <a:lnTo>
                  <a:pt x="2433599" y="108000"/>
                </a:lnTo>
                <a:lnTo>
                  <a:pt x="2431911" y="45562"/>
                </a:lnTo>
                <a:lnTo>
                  <a:pt x="2420099" y="13500"/>
                </a:lnTo>
                <a:lnTo>
                  <a:pt x="2388036" y="1687"/>
                </a:lnTo>
                <a:lnTo>
                  <a:pt x="2325598" y="0"/>
                </a:lnTo>
                <a:close/>
              </a:path>
            </a:pathLst>
          </a:custGeom>
          <a:solidFill>
            <a:srgbClr val="6B4F7A"/>
          </a:solidFill>
        </p:spPr>
        <p:txBody>
          <a:bodyPr wrap="square" lIns="0" tIns="0" rIns="0" bIns="0" rtlCol="0"/>
          <a:lstStyle/>
          <a:p>
            <a:endParaRPr/>
          </a:p>
        </p:txBody>
      </p:sp>
      <p:sp>
        <p:nvSpPr>
          <p:cNvPr id="9" name="object 9"/>
          <p:cNvSpPr txBox="1">
            <a:spLocks noGrp="1"/>
          </p:cNvSpPr>
          <p:nvPr>
            <p:ph type="title"/>
          </p:nvPr>
        </p:nvSpPr>
        <p:spPr>
          <a:xfrm>
            <a:off x="304800" y="332824"/>
            <a:ext cx="7620000" cy="566822"/>
          </a:xfrm>
          <a:prstGeom prst="rect">
            <a:avLst/>
          </a:prstGeom>
        </p:spPr>
        <p:txBody>
          <a:bodyPr vert="horz" wrap="square" lIns="0" tIns="12700" rIns="0" bIns="0" rtlCol="0">
            <a:spAutoFit/>
          </a:bodyPr>
          <a:lstStyle/>
          <a:p>
            <a:pPr marL="12700">
              <a:lnSpc>
                <a:spcPct val="100000"/>
              </a:lnSpc>
              <a:spcBef>
                <a:spcPts val="100"/>
              </a:spcBef>
            </a:pPr>
            <a:r>
              <a:rPr sz="3600" spc="0" dirty="0">
                <a:solidFill>
                  <a:srgbClr val="A70081"/>
                </a:solidFill>
                <a:latin typeface="+mn-lt"/>
              </a:rPr>
              <a:t>Relationship</a:t>
            </a:r>
            <a:r>
              <a:rPr sz="3600" spc="-65" dirty="0">
                <a:solidFill>
                  <a:srgbClr val="A70081"/>
                </a:solidFill>
                <a:latin typeface="+mn-lt"/>
              </a:rPr>
              <a:t> </a:t>
            </a:r>
            <a:r>
              <a:rPr sz="3600" dirty="0" smtClean="0">
                <a:solidFill>
                  <a:srgbClr val="A70081"/>
                </a:solidFill>
                <a:latin typeface="+mn-lt"/>
              </a:rPr>
              <a:t>insight</a:t>
            </a:r>
            <a:r>
              <a:rPr lang="en-GB" sz="3600" dirty="0" smtClean="0">
                <a:solidFill>
                  <a:srgbClr val="A70081"/>
                </a:solidFill>
                <a:latin typeface="+mn-lt"/>
              </a:rPr>
              <a:t>: A Case Example </a:t>
            </a:r>
            <a:endParaRPr sz="3600" dirty="0">
              <a:solidFill>
                <a:srgbClr val="A70081"/>
              </a:solidFill>
              <a:latin typeface="+mn-lt"/>
            </a:endParaRPr>
          </a:p>
        </p:txBody>
      </p:sp>
      <p:sp>
        <p:nvSpPr>
          <p:cNvPr id="11" name="object 11"/>
          <p:cNvSpPr txBox="1"/>
          <p:nvPr/>
        </p:nvSpPr>
        <p:spPr>
          <a:xfrm>
            <a:off x="4667629" y="2658714"/>
            <a:ext cx="1503818" cy="1318310"/>
          </a:xfrm>
          <a:prstGeom prst="rect">
            <a:avLst/>
          </a:prstGeom>
        </p:spPr>
        <p:txBody>
          <a:bodyPr vert="horz" wrap="square" lIns="0" tIns="12700" rIns="0" bIns="0" rtlCol="0">
            <a:spAutoFit/>
          </a:bodyPr>
          <a:lstStyle/>
          <a:p>
            <a:pPr marL="12700" algn="ctr">
              <a:lnSpc>
                <a:spcPct val="100000"/>
              </a:lnSpc>
              <a:spcBef>
                <a:spcPts val="100"/>
              </a:spcBef>
            </a:pPr>
            <a:r>
              <a:rPr lang="en-GB" sz="1400" spc="25" dirty="0" smtClean="0">
                <a:solidFill>
                  <a:srgbClr val="452459"/>
                </a:solidFill>
                <a:ea typeface="Roboto" charset="0"/>
                <a:cs typeface="Roboto" charset="0"/>
              </a:rPr>
              <a:t>Mum is worried about how the family will cope, Dad is frustrated.</a:t>
            </a:r>
          </a:p>
          <a:p>
            <a:pPr marL="12700" algn="ctr">
              <a:lnSpc>
                <a:spcPct val="100000"/>
              </a:lnSpc>
              <a:spcBef>
                <a:spcPts val="100"/>
              </a:spcBef>
            </a:pPr>
            <a:r>
              <a:rPr lang="en-GB" sz="1400" spc="25" dirty="0" smtClean="0">
                <a:solidFill>
                  <a:srgbClr val="452459"/>
                </a:solidFill>
                <a:ea typeface="Roboto" charset="0"/>
                <a:cs typeface="Roboto" charset="0"/>
              </a:rPr>
              <a:t>They argue regularly.  </a:t>
            </a:r>
            <a:endParaRPr sz="1400" dirty="0">
              <a:ea typeface="Roboto" charset="0"/>
              <a:cs typeface="Roboto" charset="0"/>
            </a:endParaRPr>
          </a:p>
        </p:txBody>
      </p:sp>
      <p:sp>
        <p:nvSpPr>
          <p:cNvPr id="15" name="object 15"/>
          <p:cNvSpPr txBox="1"/>
          <p:nvPr/>
        </p:nvSpPr>
        <p:spPr>
          <a:xfrm>
            <a:off x="1062001" y="1131114"/>
            <a:ext cx="2366476" cy="1359988"/>
          </a:xfrm>
          <a:prstGeom prst="rect">
            <a:avLst/>
          </a:prstGeom>
        </p:spPr>
        <p:txBody>
          <a:bodyPr vert="horz" wrap="square" lIns="0" tIns="140335" rIns="0" bIns="0" rtlCol="0">
            <a:spAutoFit/>
          </a:bodyPr>
          <a:lstStyle/>
          <a:p>
            <a:pPr algn="ctr">
              <a:spcBef>
                <a:spcPts val="1105"/>
              </a:spcBef>
            </a:pPr>
            <a:r>
              <a:rPr lang="en-GB" sz="1400" spc="55" dirty="0" smtClean="0">
                <a:solidFill>
                  <a:srgbClr val="FFFFFF"/>
                </a:solidFill>
                <a:ea typeface="Roboto" charset="0"/>
                <a:cs typeface="Roboto" charset="0"/>
              </a:rPr>
              <a:t>Dad: Proud provider </a:t>
            </a:r>
            <a:r>
              <a:rPr lang="en-GB" sz="1400" spc="55" dirty="0">
                <a:solidFill>
                  <a:srgbClr val="FFFFFF"/>
                </a:solidFill>
                <a:ea typeface="Roboto" charset="0"/>
                <a:cs typeface="Roboto" charset="0"/>
              </a:rPr>
              <a:t>for the </a:t>
            </a:r>
            <a:r>
              <a:rPr lang="en-GB" sz="1400" spc="55" dirty="0" smtClean="0">
                <a:solidFill>
                  <a:srgbClr val="FFFFFF"/>
                </a:solidFill>
                <a:ea typeface="Roboto" charset="0"/>
                <a:cs typeface="Roboto" charset="0"/>
              </a:rPr>
              <a:t>family, limited support network </a:t>
            </a:r>
          </a:p>
          <a:p>
            <a:pPr algn="ctr">
              <a:spcBef>
                <a:spcPts val="1105"/>
              </a:spcBef>
            </a:pPr>
            <a:r>
              <a:rPr lang="en-GB" sz="1400" spc="55" dirty="0" smtClean="0">
                <a:solidFill>
                  <a:srgbClr val="FFFFFF"/>
                </a:solidFill>
                <a:ea typeface="Roboto" charset="0"/>
                <a:cs typeface="Roboto" charset="0"/>
              </a:rPr>
              <a:t>Mum: Supportive network of friends, suffers from anxiety</a:t>
            </a:r>
            <a:endParaRPr sz="1400" dirty="0">
              <a:ea typeface="Roboto" charset="0"/>
              <a:cs typeface="Roboto" charset="0"/>
            </a:endParaRPr>
          </a:p>
        </p:txBody>
      </p:sp>
      <p:sp>
        <p:nvSpPr>
          <p:cNvPr id="16" name="object 16"/>
          <p:cNvSpPr txBox="1"/>
          <p:nvPr/>
        </p:nvSpPr>
        <p:spPr>
          <a:xfrm>
            <a:off x="1780544" y="3902108"/>
            <a:ext cx="929640" cy="559127"/>
          </a:xfrm>
          <a:prstGeom prst="rect">
            <a:avLst/>
          </a:prstGeom>
        </p:spPr>
        <p:txBody>
          <a:bodyPr vert="horz" wrap="square" lIns="0" tIns="45720" rIns="0" bIns="0" rtlCol="0">
            <a:spAutoFit/>
          </a:bodyPr>
          <a:lstStyle/>
          <a:p>
            <a:pPr marL="12065" marR="5080" algn="ctr">
              <a:lnSpc>
                <a:spcPts val="1800"/>
              </a:lnSpc>
              <a:spcBef>
                <a:spcPts val="360"/>
              </a:spcBef>
            </a:pPr>
            <a:r>
              <a:rPr lang="en-GB" sz="1700" spc="50" dirty="0" smtClean="0">
                <a:solidFill>
                  <a:srgbClr val="452459"/>
                </a:solidFill>
                <a:ea typeface="Roboto" charset="0"/>
                <a:cs typeface="Roboto" charset="0"/>
              </a:rPr>
              <a:t>Dad loses </a:t>
            </a:r>
          </a:p>
          <a:p>
            <a:pPr marL="12065" marR="5080" algn="ctr">
              <a:lnSpc>
                <a:spcPts val="1800"/>
              </a:lnSpc>
              <a:spcBef>
                <a:spcPts val="360"/>
              </a:spcBef>
            </a:pPr>
            <a:r>
              <a:rPr lang="en-GB" sz="1700" spc="50" dirty="0" smtClean="0">
                <a:solidFill>
                  <a:srgbClr val="452459"/>
                </a:solidFill>
                <a:ea typeface="Roboto" charset="0"/>
                <a:cs typeface="Roboto" charset="0"/>
              </a:rPr>
              <a:t>job</a:t>
            </a:r>
            <a:endParaRPr sz="1700" dirty="0">
              <a:ea typeface="Roboto" charset="0"/>
              <a:cs typeface="Roboto" charset="0"/>
            </a:endParaRPr>
          </a:p>
        </p:txBody>
      </p:sp>
      <p:sp>
        <p:nvSpPr>
          <p:cNvPr id="17" name="object 17"/>
          <p:cNvSpPr txBox="1"/>
          <p:nvPr/>
        </p:nvSpPr>
        <p:spPr>
          <a:xfrm>
            <a:off x="7315200" y="2699081"/>
            <a:ext cx="1291551" cy="1243930"/>
          </a:xfrm>
          <a:prstGeom prst="rect">
            <a:avLst/>
          </a:prstGeom>
        </p:spPr>
        <p:txBody>
          <a:bodyPr vert="horz" wrap="square" lIns="0" tIns="12700" rIns="0" bIns="0" rtlCol="0">
            <a:spAutoFit/>
          </a:bodyPr>
          <a:lstStyle/>
          <a:p>
            <a:pPr marL="12700" algn="ctr">
              <a:lnSpc>
                <a:spcPct val="100000"/>
              </a:lnSpc>
              <a:spcBef>
                <a:spcPts val="100"/>
              </a:spcBef>
            </a:pPr>
            <a:r>
              <a:rPr lang="en-GB" sz="1600" spc="25" dirty="0" smtClean="0">
                <a:solidFill>
                  <a:srgbClr val="452459"/>
                </a:solidFill>
                <a:ea typeface="Roboto" charset="0"/>
                <a:cs typeface="Roboto" charset="0"/>
              </a:rPr>
              <a:t>The quality of Mum and Dads relationship declines</a:t>
            </a:r>
            <a:r>
              <a:rPr lang="en-GB" sz="1600" spc="25" dirty="0" smtClean="0">
                <a:solidFill>
                  <a:srgbClr val="452459"/>
                </a:solidFill>
                <a:latin typeface="Roboto" charset="0"/>
                <a:ea typeface="Roboto" charset="0"/>
                <a:cs typeface="Roboto" charset="0"/>
              </a:rPr>
              <a:t>. </a:t>
            </a:r>
            <a:endParaRPr sz="1600" dirty="0">
              <a:latin typeface="Roboto" charset="0"/>
              <a:ea typeface="Roboto" charset="0"/>
              <a:cs typeface="Roboto" charset="0"/>
            </a:endParaRPr>
          </a:p>
        </p:txBody>
      </p:sp>
      <p:sp>
        <p:nvSpPr>
          <p:cNvPr id="20" name="object 20"/>
          <p:cNvSpPr/>
          <p:nvPr/>
        </p:nvSpPr>
        <p:spPr>
          <a:xfrm>
            <a:off x="670470" y="3504803"/>
            <a:ext cx="149225" cy="30480"/>
          </a:xfrm>
          <a:custGeom>
            <a:avLst/>
            <a:gdLst/>
            <a:ahLst/>
            <a:cxnLst/>
            <a:rect l="l" t="t" r="r" b="b"/>
            <a:pathLst>
              <a:path w="149225" h="30479">
                <a:moveTo>
                  <a:pt x="148780" y="30060"/>
                </a:moveTo>
                <a:lnTo>
                  <a:pt x="134623" y="26383"/>
                </a:lnTo>
                <a:lnTo>
                  <a:pt x="124212" y="23923"/>
                </a:lnTo>
                <a:lnTo>
                  <a:pt x="117544" y="22677"/>
                </a:lnTo>
                <a:lnTo>
                  <a:pt x="114617" y="22644"/>
                </a:lnTo>
                <a:lnTo>
                  <a:pt x="111788" y="22605"/>
                </a:lnTo>
                <a:lnTo>
                  <a:pt x="105419" y="21347"/>
                </a:lnTo>
                <a:lnTo>
                  <a:pt x="95511" y="18866"/>
                </a:lnTo>
                <a:lnTo>
                  <a:pt x="82067" y="15163"/>
                </a:lnTo>
                <a:lnTo>
                  <a:pt x="67718" y="11275"/>
                </a:lnTo>
                <a:lnTo>
                  <a:pt x="55132" y="8772"/>
                </a:lnTo>
                <a:lnTo>
                  <a:pt x="44310" y="7655"/>
                </a:lnTo>
                <a:lnTo>
                  <a:pt x="35255" y="7924"/>
                </a:lnTo>
                <a:lnTo>
                  <a:pt x="30630" y="7515"/>
                </a:lnTo>
                <a:lnTo>
                  <a:pt x="23214" y="6057"/>
                </a:lnTo>
                <a:lnTo>
                  <a:pt x="13004" y="3552"/>
                </a:lnTo>
                <a:lnTo>
                  <a:pt x="0" y="0"/>
                </a:lnTo>
              </a:path>
            </a:pathLst>
          </a:custGeom>
          <a:ln w="63500">
            <a:solidFill>
              <a:srgbClr val="452459"/>
            </a:solidFill>
          </a:ln>
        </p:spPr>
        <p:txBody>
          <a:bodyPr wrap="square" lIns="0" tIns="0" rIns="0" bIns="0" rtlCol="0"/>
          <a:lstStyle/>
          <a:p>
            <a:endParaRPr/>
          </a:p>
        </p:txBody>
      </p:sp>
      <p:sp>
        <p:nvSpPr>
          <p:cNvPr id="21" name="object 21"/>
          <p:cNvSpPr/>
          <p:nvPr/>
        </p:nvSpPr>
        <p:spPr>
          <a:xfrm>
            <a:off x="823619" y="3321046"/>
            <a:ext cx="18415" cy="205104"/>
          </a:xfrm>
          <a:custGeom>
            <a:avLst/>
            <a:gdLst/>
            <a:ahLst/>
            <a:cxnLst/>
            <a:rect l="l" t="t" r="r" b="b"/>
            <a:pathLst>
              <a:path w="18415" h="205104">
                <a:moveTo>
                  <a:pt x="0" y="0"/>
                </a:moveTo>
                <a:lnTo>
                  <a:pt x="4907" y="43766"/>
                </a:lnTo>
                <a:lnTo>
                  <a:pt x="9164" y="85463"/>
                </a:lnTo>
                <a:lnTo>
                  <a:pt x="14871" y="150799"/>
                </a:lnTo>
                <a:lnTo>
                  <a:pt x="16271" y="178244"/>
                </a:lnTo>
                <a:lnTo>
                  <a:pt x="15146" y="181242"/>
                </a:lnTo>
                <a:lnTo>
                  <a:pt x="12509" y="180847"/>
                </a:lnTo>
                <a:lnTo>
                  <a:pt x="7874" y="179298"/>
                </a:lnTo>
                <a:lnTo>
                  <a:pt x="4851" y="179768"/>
                </a:lnTo>
                <a:lnTo>
                  <a:pt x="8039" y="183781"/>
                </a:lnTo>
                <a:lnTo>
                  <a:pt x="10820" y="186372"/>
                </a:lnTo>
                <a:lnTo>
                  <a:pt x="13601" y="188963"/>
                </a:lnTo>
                <a:lnTo>
                  <a:pt x="14986" y="190271"/>
                </a:lnTo>
                <a:lnTo>
                  <a:pt x="16383" y="191566"/>
                </a:lnTo>
                <a:lnTo>
                  <a:pt x="15113" y="191249"/>
                </a:lnTo>
                <a:lnTo>
                  <a:pt x="13843" y="190931"/>
                </a:lnTo>
                <a:lnTo>
                  <a:pt x="11874" y="190830"/>
                </a:lnTo>
                <a:lnTo>
                  <a:pt x="10452" y="191236"/>
                </a:lnTo>
                <a:lnTo>
                  <a:pt x="7950" y="191681"/>
                </a:lnTo>
                <a:lnTo>
                  <a:pt x="8394" y="193992"/>
                </a:lnTo>
                <a:lnTo>
                  <a:pt x="11772" y="198183"/>
                </a:lnTo>
                <a:lnTo>
                  <a:pt x="13271" y="199923"/>
                </a:lnTo>
                <a:lnTo>
                  <a:pt x="15405" y="202095"/>
                </a:lnTo>
                <a:lnTo>
                  <a:pt x="18186" y="204685"/>
                </a:lnTo>
              </a:path>
            </a:pathLst>
          </a:custGeom>
          <a:ln w="63499">
            <a:solidFill>
              <a:srgbClr val="452459"/>
            </a:solidFill>
          </a:ln>
        </p:spPr>
        <p:txBody>
          <a:bodyPr wrap="square" lIns="0" tIns="0" rIns="0" bIns="0" rtlCol="0"/>
          <a:lstStyle/>
          <a:p>
            <a:endParaRPr/>
          </a:p>
        </p:txBody>
      </p:sp>
      <p:sp>
        <p:nvSpPr>
          <p:cNvPr id="22" name="object 22"/>
          <p:cNvSpPr/>
          <p:nvPr/>
        </p:nvSpPr>
        <p:spPr>
          <a:xfrm>
            <a:off x="558113" y="2062540"/>
            <a:ext cx="295910" cy="1442720"/>
          </a:xfrm>
          <a:custGeom>
            <a:avLst/>
            <a:gdLst/>
            <a:ahLst/>
            <a:cxnLst/>
            <a:rect l="l" t="t" r="r" b="b"/>
            <a:pathLst>
              <a:path w="295909" h="1442720">
                <a:moveTo>
                  <a:pt x="295554" y="0"/>
                </a:moveTo>
                <a:lnTo>
                  <a:pt x="266458" y="31792"/>
                </a:lnTo>
                <a:lnTo>
                  <a:pt x="238575" y="66427"/>
                </a:lnTo>
                <a:lnTo>
                  <a:pt x="211959" y="103690"/>
                </a:lnTo>
                <a:lnTo>
                  <a:pt x="186660" y="143364"/>
                </a:lnTo>
                <a:lnTo>
                  <a:pt x="162732" y="185235"/>
                </a:lnTo>
                <a:lnTo>
                  <a:pt x="140226" y="229087"/>
                </a:lnTo>
                <a:lnTo>
                  <a:pt x="119194" y="274704"/>
                </a:lnTo>
                <a:lnTo>
                  <a:pt x="99687" y="321871"/>
                </a:lnTo>
                <a:lnTo>
                  <a:pt x="81759" y="370372"/>
                </a:lnTo>
                <a:lnTo>
                  <a:pt x="65461" y="419992"/>
                </a:lnTo>
                <a:lnTo>
                  <a:pt x="50845" y="470516"/>
                </a:lnTo>
                <a:lnTo>
                  <a:pt x="37963" y="521727"/>
                </a:lnTo>
                <a:lnTo>
                  <a:pt x="26868" y="573410"/>
                </a:lnTo>
                <a:lnTo>
                  <a:pt x="17610" y="625350"/>
                </a:lnTo>
                <a:lnTo>
                  <a:pt x="10242" y="677331"/>
                </a:lnTo>
                <a:lnTo>
                  <a:pt x="4816" y="729138"/>
                </a:lnTo>
                <a:lnTo>
                  <a:pt x="1385" y="780554"/>
                </a:lnTo>
                <a:lnTo>
                  <a:pt x="0" y="831366"/>
                </a:lnTo>
                <a:lnTo>
                  <a:pt x="712" y="881356"/>
                </a:lnTo>
                <a:lnTo>
                  <a:pt x="3575" y="930311"/>
                </a:lnTo>
                <a:lnTo>
                  <a:pt x="8640" y="978013"/>
                </a:lnTo>
                <a:lnTo>
                  <a:pt x="15958" y="1024248"/>
                </a:lnTo>
                <a:lnTo>
                  <a:pt x="25583" y="1068799"/>
                </a:lnTo>
                <a:lnTo>
                  <a:pt x="37566" y="1111453"/>
                </a:lnTo>
                <a:lnTo>
                  <a:pt x="54026" y="1152085"/>
                </a:lnTo>
                <a:lnTo>
                  <a:pt x="74211" y="1192924"/>
                </a:lnTo>
                <a:lnTo>
                  <a:pt x="98122" y="1233970"/>
                </a:lnTo>
                <a:lnTo>
                  <a:pt x="125757" y="1275222"/>
                </a:lnTo>
                <a:lnTo>
                  <a:pt x="157117" y="1316680"/>
                </a:lnTo>
                <a:lnTo>
                  <a:pt x="192202" y="1358344"/>
                </a:lnTo>
                <a:lnTo>
                  <a:pt x="231011" y="1400213"/>
                </a:lnTo>
                <a:lnTo>
                  <a:pt x="273545" y="1442288"/>
                </a:lnTo>
              </a:path>
            </a:pathLst>
          </a:custGeom>
          <a:ln w="63500">
            <a:solidFill>
              <a:srgbClr val="452459"/>
            </a:solidFill>
          </a:ln>
        </p:spPr>
        <p:txBody>
          <a:bodyPr wrap="square" lIns="0" tIns="0" rIns="0" bIns="0" rtlCol="0"/>
          <a:lstStyle/>
          <a:p>
            <a:endParaRPr/>
          </a:p>
        </p:txBody>
      </p:sp>
      <p:sp>
        <p:nvSpPr>
          <p:cNvPr id="23" name="Slide Number Placeholder 22"/>
          <p:cNvSpPr>
            <a:spLocks noGrp="1"/>
          </p:cNvSpPr>
          <p:nvPr>
            <p:ph type="sldNum" sz="quarter" idx="7"/>
          </p:nvPr>
        </p:nvSpPr>
        <p:spPr/>
        <p:txBody>
          <a:bodyPr/>
          <a:lstStyle/>
          <a:p>
            <a:fld id="{B6F15528-21DE-4FAA-801E-634DDDAF4B2B}" type="slidenum">
              <a:rPr lang="en-GB" smtClean="0"/>
              <a:t>16</a:t>
            </a:fld>
            <a:endParaRPr lang="en-GB" dirty="0"/>
          </a:p>
        </p:txBody>
      </p:sp>
      <p:pic>
        <p:nvPicPr>
          <p:cNvPr id="24" name="OWAPstImg447314" descr="HRPH-logo">
            <a:extLst>
              <a:ext uri="{FF2B5EF4-FFF2-40B4-BE49-F238E27FC236}">
                <a16:creationId xmlns:a16="http://schemas.microsoft.com/office/drawing/2014/main" id="{9FDCC2A7-0F16-4DDB-B46A-335F657438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1600" y="4973811"/>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a:xfrm>
            <a:off x="9526350" y="2241095"/>
            <a:ext cx="2049382" cy="2049382"/>
          </a:xfrm>
          <a:prstGeom prst="ellipse">
            <a:avLst/>
          </a:prstGeom>
          <a:solidFill>
            <a:srgbClr val="B5A6BD"/>
          </a:solidFill>
          <a:ln>
            <a:solidFill>
              <a:srgbClr val="B5A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bject 18"/>
          <p:cNvSpPr txBox="1"/>
          <p:nvPr/>
        </p:nvSpPr>
        <p:spPr>
          <a:xfrm>
            <a:off x="9875042" y="2618236"/>
            <a:ext cx="1353716" cy="1520929"/>
          </a:xfrm>
          <a:prstGeom prst="rect">
            <a:avLst/>
          </a:prstGeom>
        </p:spPr>
        <p:txBody>
          <a:bodyPr vert="horz" wrap="square" lIns="0" tIns="12700" rIns="0" bIns="0" rtlCol="0">
            <a:spAutoFit/>
          </a:bodyPr>
          <a:lstStyle/>
          <a:p>
            <a:pPr marL="12700" algn="ctr">
              <a:lnSpc>
                <a:spcPct val="100000"/>
              </a:lnSpc>
              <a:spcBef>
                <a:spcPts val="100"/>
              </a:spcBef>
            </a:pPr>
            <a:r>
              <a:rPr lang="en-GB" sz="1400" spc="50" dirty="0" smtClean="0">
                <a:solidFill>
                  <a:srgbClr val="452459"/>
                </a:solidFill>
                <a:ea typeface="Roboto" charset="0"/>
                <a:cs typeface="Roboto" charset="0"/>
              </a:rPr>
              <a:t>Child is worried about what is happening at home and becomes withdrawn in school.  </a:t>
            </a:r>
            <a:endParaRPr sz="1400" dirty="0">
              <a:ea typeface="Roboto" charset="0"/>
              <a:cs typeface="Roboto" charset="0"/>
            </a:endParaRPr>
          </a:p>
        </p:txBody>
      </p:sp>
      <p:sp>
        <p:nvSpPr>
          <p:cNvPr id="27" name="Rectangle 26"/>
          <p:cNvSpPr/>
          <p:nvPr/>
        </p:nvSpPr>
        <p:spPr>
          <a:xfrm>
            <a:off x="4203985" y="6229577"/>
            <a:ext cx="6334747" cy="307777"/>
          </a:xfrm>
          <a:prstGeom prst="rect">
            <a:avLst/>
          </a:prstGeom>
        </p:spPr>
        <p:txBody>
          <a:bodyPr wrap="none">
            <a:spAutoFit/>
          </a:bodyPr>
          <a:lstStyle/>
          <a:p>
            <a:r>
              <a:rPr lang="en-GB" sz="1400" i="1" dirty="0"/>
              <a:t> </a:t>
            </a:r>
            <a:r>
              <a:rPr lang="en-GB" sz="1400" i="1" dirty="0" smtClean="0"/>
              <a:t>Based on: Vulnerability-stress-adaptation </a:t>
            </a:r>
            <a:r>
              <a:rPr lang="en-GB" sz="1400" i="1" dirty="0"/>
              <a:t>model (VSA), Bradbury and </a:t>
            </a:r>
            <a:r>
              <a:rPr lang="en-GB" sz="1400" i="1" dirty="0" err="1"/>
              <a:t>Karney</a:t>
            </a:r>
            <a:r>
              <a:rPr lang="en-GB" sz="1400" i="1" dirty="0"/>
              <a:t> (2004) </a:t>
            </a:r>
          </a:p>
        </p:txBody>
      </p:sp>
      <p:pic>
        <p:nvPicPr>
          <p:cNvPr id="1026" name="Picture 2" descr="Suitcase, Travel, Antique, Luggage, Vacation, Journe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24278">
            <a:off x="3612308" y="888512"/>
            <a:ext cx="1113875" cy="754186"/>
          </a:xfrm>
          <a:prstGeom prst="rect">
            <a:avLst/>
          </a:prstGeom>
          <a:noFill/>
          <a:extLst>
            <a:ext uri="{909E8E84-426E-40DD-AFC4-6F175D3DCCD1}">
              <a14:hiddenFill xmlns:a14="http://schemas.microsoft.com/office/drawing/2010/main">
                <a:solidFill>
                  <a:srgbClr val="FFFFFF"/>
                </a:solidFill>
              </a14:hiddenFill>
            </a:ext>
          </a:extLst>
        </p:spPr>
      </p:pic>
      <p:sp>
        <p:nvSpPr>
          <p:cNvPr id="29" name="object 14"/>
          <p:cNvSpPr txBox="1"/>
          <p:nvPr/>
        </p:nvSpPr>
        <p:spPr>
          <a:xfrm rot="1017045">
            <a:off x="3537895" y="1014692"/>
            <a:ext cx="1235075" cy="518091"/>
          </a:xfrm>
          <a:prstGeom prst="rect">
            <a:avLst/>
          </a:prstGeom>
        </p:spPr>
        <p:txBody>
          <a:bodyPr vert="horz" wrap="square" lIns="0" tIns="12700" rIns="0" bIns="0" rtlCol="0">
            <a:spAutoFit/>
          </a:bodyPr>
          <a:lstStyle/>
          <a:p>
            <a:pPr marL="12700" algn="ctr">
              <a:lnSpc>
                <a:spcPct val="100000"/>
              </a:lnSpc>
              <a:spcBef>
                <a:spcPts val="100"/>
              </a:spcBef>
            </a:pPr>
            <a:r>
              <a:rPr lang="en-GB" sz="1600" spc="35" dirty="0">
                <a:solidFill>
                  <a:srgbClr val="FFFFFF"/>
                </a:solidFill>
                <a:ea typeface="Roboto" charset="0"/>
                <a:cs typeface="Roboto" charset="0"/>
              </a:rPr>
              <a:t>Our</a:t>
            </a:r>
          </a:p>
          <a:p>
            <a:pPr marL="12700" algn="ctr">
              <a:lnSpc>
                <a:spcPct val="100000"/>
              </a:lnSpc>
              <a:spcBef>
                <a:spcPts val="100"/>
              </a:spcBef>
            </a:pPr>
            <a:r>
              <a:rPr lang="en-GB" sz="1600" spc="35" dirty="0">
                <a:solidFill>
                  <a:srgbClr val="FFFFFF"/>
                </a:solidFill>
                <a:ea typeface="Roboto" charset="0"/>
                <a:cs typeface="Roboto" charset="0"/>
              </a:rPr>
              <a:t>Baggage</a:t>
            </a:r>
            <a:endParaRPr sz="1600" dirty="0">
              <a:ea typeface="Roboto" charset="0"/>
              <a:cs typeface="Roboto" charset="0"/>
            </a:endParaRPr>
          </a:p>
        </p:txBody>
      </p:sp>
      <p:pic>
        <p:nvPicPr>
          <p:cNvPr id="1028" name="Picture 4" descr="Sign, Caution, Warning, Danger, Safety, Hazard, Ris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55190" y="5218614"/>
            <a:ext cx="911575" cy="8033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t, Icon, Social, Network, Technology, Talk, Support"/>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072" t="21104" r="21228" b="25975"/>
          <a:stretch/>
        </p:blipFill>
        <p:spPr bwMode="auto">
          <a:xfrm>
            <a:off x="5276560" y="4423381"/>
            <a:ext cx="773988" cy="722388"/>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Thumb, Positive, Finger, Like, Hand, High, I Lik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5205" y="1339077"/>
            <a:ext cx="1201333" cy="832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533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170482" y="2958676"/>
            <a:ext cx="1807591" cy="2890727"/>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7872718" y="1462918"/>
            <a:ext cx="308610" cy="474345"/>
          </a:xfrm>
          <a:custGeom>
            <a:avLst/>
            <a:gdLst/>
            <a:ahLst/>
            <a:cxnLst/>
            <a:rect l="l" t="t" r="r" b="b"/>
            <a:pathLst>
              <a:path w="308609" h="474344">
                <a:moveTo>
                  <a:pt x="308051" y="41401"/>
                </a:moveTo>
                <a:lnTo>
                  <a:pt x="264856" y="14357"/>
                </a:lnTo>
                <a:lnTo>
                  <a:pt x="215293" y="1144"/>
                </a:lnTo>
                <a:lnTo>
                  <a:pt x="198270" y="0"/>
                </a:lnTo>
                <a:lnTo>
                  <a:pt x="181051" y="495"/>
                </a:lnTo>
                <a:lnTo>
                  <a:pt x="131362" y="11310"/>
                </a:lnTo>
                <a:lnTo>
                  <a:pt x="86452" y="36813"/>
                </a:lnTo>
                <a:lnTo>
                  <a:pt x="42010" y="88310"/>
                </a:lnTo>
                <a:lnTo>
                  <a:pt x="14464" y="160434"/>
                </a:lnTo>
                <a:lnTo>
                  <a:pt x="6299" y="205054"/>
                </a:lnTo>
                <a:lnTo>
                  <a:pt x="786" y="262679"/>
                </a:lnTo>
                <a:lnTo>
                  <a:pt x="0" y="284771"/>
                </a:lnTo>
                <a:lnTo>
                  <a:pt x="0" y="363969"/>
                </a:lnTo>
                <a:lnTo>
                  <a:pt x="0" y="474116"/>
                </a:lnTo>
                <a:lnTo>
                  <a:pt x="192595" y="474116"/>
                </a:lnTo>
              </a:path>
            </a:pathLst>
          </a:custGeom>
          <a:ln w="50800">
            <a:solidFill>
              <a:srgbClr val="293373"/>
            </a:solidFill>
          </a:ln>
        </p:spPr>
        <p:txBody>
          <a:bodyPr wrap="square" lIns="0" tIns="0" rIns="0" bIns="0" rtlCol="0"/>
          <a:lstStyle/>
          <a:p>
            <a:endParaRPr/>
          </a:p>
        </p:txBody>
      </p:sp>
      <p:sp>
        <p:nvSpPr>
          <p:cNvPr id="4" name="object 4"/>
          <p:cNvSpPr/>
          <p:nvPr/>
        </p:nvSpPr>
        <p:spPr>
          <a:xfrm>
            <a:off x="7754633" y="1937034"/>
            <a:ext cx="311150" cy="140335"/>
          </a:xfrm>
          <a:custGeom>
            <a:avLst/>
            <a:gdLst/>
            <a:ahLst/>
            <a:cxnLst/>
            <a:rect l="l" t="t" r="r" b="b"/>
            <a:pathLst>
              <a:path w="311150" h="140335">
                <a:moveTo>
                  <a:pt x="0" y="20980"/>
                </a:moveTo>
                <a:lnTo>
                  <a:pt x="118084" y="0"/>
                </a:lnTo>
                <a:lnTo>
                  <a:pt x="118115" y="37864"/>
                </a:lnTo>
                <a:lnTo>
                  <a:pt x="118211" y="73826"/>
                </a:lnTo>
                <a:lnTo>
                  <a:pt x="118373" y="107886"/>
                </a:lnTo>
                <a:lnTo>
                  <a:pt x="118605" y="140042"/>
                </a:lnTo>
                <a:lnTo>
                  <a:pt x="122097" y="139700"/>
                </a:lnTo>
                <a:lnTo>
                  <a:pt x="125425" y="139344"/>
                </a:lnTo>
                <a:lnTo>
                  <a:pt x="128574" y="139001"/>
                </a:lnTo>
                <a:lnTo>
                  <a:pt x="195224" y="129552"/>
                </a:lnTo>
                <a:lnTo>
                  <a:pt x="208050" y="128145"/>
                </a:lnTo>
                <a:lnTo>
                  <a:pt x="252425" y="125882"/>
                </a:lnTo>
                <a:lnTo>
                  <a:pt x="276699" y="125625"/>
                </a:lnTo>
                <a:lnTo>
                  <a:pt x="292474" y="125689"/>
                </a:lnTo>
                <a:lnTo>
                  <a:pt x="310680" y="125882"/>
                </a:lnTo>
              </a:path>
            </a:pathLst>
          </a:custGeom>
          <a:ln w="50800">
            <a:solidFill>
              <a:srgbClr val="293373"/>
            </a:solidFill>
          </a:ln>
        </p:spPr>
        <p:txBody>
          <a:bodyPr wrap="square" lIns="0" tIns="0" rIns="0" bIns="0" rtlCol="0"/>
          <a:lstStyle/>
          <a:p>
            <a:endParaRPr/>
          </a:p>
        </p:txBody>
      </p:sp>
      <p:sp>
        <p:nvSpPr>
          <p:cNvPr id="5" name="object 5"/>
          <p:cNvSpPr/>
          <p:nvPr/>
        </p:nvSpPr>
        <p:spPr>
          <a:xfrm>
            <a:off x="7808164" y="2077077"/>
            <a:ext cx="457200" cy="336550"/>
          </a:xfrm>
          <a:custGeom>
            <a:avLst/>
            <a:gdLst/>
            <a:ahLst/>
            <a:cxnLst/>
            <a:rect l="l" t="t" r="r" b="b"/>
            <a:pathLst>
              <a:path w="457200" h="336550">
                <a:moveTo>
                  <a:pt x="65074" y="0"/>
                </a:moveTo>
                <a:lnTo>
                  <a:pt x="65107" y="34392"/>
                </a:lnTo>
                <a:lnTo>
                  <a:pt x="65206" y="66225"/>
                </a:lnTo>
                <a:lnTo>
                  <a:pt x="65369" y="95499"/>
                </a:lnTo>
                <a:lnTo>
                  <a:pt x="65595" y="122212"/>
                </a:lnTo>
                <a:lnTo>
                  <a:pt x="65431" y="146046"/>
                </a:lnTo>
                <a:lnTo>
                  <a:pt x="62979" y="198272"/>
                </a:lnTo>
                <a:lnTo>
                  <a:pt x="56380" y="240163"/>
                </a:lnTo>
                <a:lnTo>
                  <a:pt x="43819" y="285604"/>
                </a:lnTo>
                <a:lnTo>
                  <a:pt x="22047" y="308940"/>
                </a:lnTo>
                <a:lnTo>
                  <a:pt x="18199" y="311734"/>
                </a:lnTo>
                <a:lnTo>
                  <a:pt x="10845" y="315937"/>
                </a:lnTo>
                <a:lnTo>
                  <a:pt x="0" y="321525"/>
                </a:lnTo>
                <a:lnTo>
                  <a:pt x="9413" y="327952"/>
                </a:lnTo>
                <a:lnTo>
                  <a:pt x="20335" y="332544"/>
                </a:lnTo>
                <a:lnTo>
                  <a:pt x="32768" y="335300"/>
                </a:lnTo>
                <a:lnTo>
                  <a:pt x="46710" y="336219"/>
                </a:lnTo>
                <a:lnTo>
                  <a:pt x="55530" y="335858"/>
                </a:lnTo>
                <a:lnTo>
                  <a:pt x="67303" y="334773"/>
                </a:lnTo>
                <a:lnTo>
                  <a:pt x="82029" y="332967"/>
                </a:lnTo>
                <a:lnTo>
                  <a:pt x="99707" y="330441"/>
                </a:lnTo>
                <a:lnTo>
                  <a:pt x="121786" y="328083"/>
                </a:lnTo>
                <a:lnTo>
                  <a:pt x="169506" y="324154"/>
                </a:lnTo>
                <a:lnTo>
                  <a:pt x="236154" y="321794"/>
                </a:lnTo>
                <a:lnTo>
                  <a:pt x="313308" y="321005"/>
                </a:lnTo>
                <a:lnTo>
                  <a:pt x="456577" y="322580"/>
                </a:lnTo>
              </a:path>
            </a:pathLst>
          </a:custGeom>
          <a:ln w="50800">
            <a:solidFill>
              <a:srgbClr val="293373"/>
            </a:solidFill>
          </a:ln>
        </p:spPr>
        <p:txBody>
          <a:bodyPr wrap="square" lIns="0" tIns="0" rIns="0" bIns="0" rtlCol="0"/>
          <a:lstStyle/>
          <a:p>
            <a:endParaRPr/>
          </a:p>
        </p:txBody>
      </p:sp>
      <p:sp>
        <p:nvSpPr>
          <p:cNvPr id="6" name="object 6"/>
          <p:cNvSpPr/>
          <p:nvPr/>
        </p:nvSpPr>
        <p:spPr>
          <a:xfrm>
            <a:off x="7802919" y="2077077"/>
            <a:ext cx="70485" cy="635"/>
          </a:xfrm>
          <a:custGeom>
            <a:avLst/>
            <a:gdLst/>
            <a:ahLst/>
            <a:cxnLst/>
            <a:rect l="l" t="t" r="r" b="b"/>
            <a:pathLst>
              <a:path w="70484" h="635">
                <a:moveTo>
                  <a:pt x="-25400" y="266"/>
                </a:moveTo>
                <a:lnTo>
                  <a:pt x="95719" y="266"/>
                </a:lnTo>
              </a:path>
            </a:pathLst>
          </a:custGeom>
          <a:ln w="51333">
            <a:solidFill>
              <a:srgbClr val="293373"/>
            </a:solidFill>
          </a:ln>
        </p:spPr>
        <p:txBody>
          <a:bodyPr wrap="square" lIns="0" tIns="0" rIns="0" bIns="0" rtlCol="0"/>
          <a:lstStyle/>
          <a:p>
            <a:endParaRPr/>
          </a:p>
        </p:txBody>
      </p:sp>
      <p:sp>
        <p:nvSpPr>
          <p:cNvPr id="7" name="object 7"/>
          <p:cNvSpPr/>
          <p:nvPr/>
        </p:nvSpPr>
        <p:spPr>
          <a:xfrm>
            <a:off x="3421485" y="3720296"/>
            <a:ext cx="232410" cy="309245"/>
          </a:xfrm>
          <a:custGeom>
            <a:avLst/>
            <a:gdLst/>
            <a:ahLst/>
            <a:cxnLst/>
            <a:rect l="l" t="t" r="r" b="b"/>
            <a:pathLst>
              <a:path w="232410" h="309245">
                <a:moveTo>
                  <a:pt x="230809" y="290334"/>
                </a:moveTo>
                <a:lnTo>
                  <a:pt x="231686" y="287515"/>
                </a:lnTo>
                <a:lnTo>
                  <a:pt x="231863" y="283298"/>
                </a:lnTo>
                <a:lnTo>
                  <a:pt x="231355" y="277672"/>
                </a:lnTo>
                <a:lnTo>
                  <a:pt x="231444" y="278917"/>
                </a:lnTo>
                <a:lnTo>
                  <a:pt x="231419" y="280263"/>
                </a:lnTo>
                <a:lnTo>
                  <a:pt x="231292" y="281698"/>
                </a:lnTo>
                <a:lnTo>
                  <a:pt x="231101" y="283743"/>
                </a:lnTo>
                <a:lnTo>
                  <a:pt x="230936" y="286626"/>
                </a:lnTo>
                <a:lnTo>
                  <a:pt x="230809" y="290334"/>
                </a:lnTo>
                <a:lnTo>
                  <a:pt x="230797" y="290537"/>
                </a:lnTo>
                <a:lnTo>
                  <a:pt x="230670" y="290741"/>
                </a:lnTo>
                <a:lnTo>
                  <a:pt x="230441" y="290918"/>
                </a:lnTo>
                <a:lnTo>
                  <a:pt x="228688" y="298818"/>
                </a:lnTo>
                <a:lnTo>
                  <a:pt x="225958" y="303745"/>
                </a:lnTo>
                <a:lnTo>
                  <a:pt x="222262" y="305676"/>
                </a:lnTo>
                <a:lnTo>
                  <a:pt x="217462" y="308343"/>
                </a:lnTo>
                <a:lnTo>
                  <a:pt x="212242" y="308889"/>
                </a:lnTo>
                <a:lnTo>
                  <a:pt x="206590" y="307340"/>
                </a:lnTo>
                <a:lnTo>
                  <a:pt x="158330" y="309105"/>
                </a:lnTo>
                <a:lnTo>
                  <a:pt x="137289" y="304016"/>
                </a:lnTo>
                <a:lnTo>
                  <a:pt x="120572" y="300447"/>
                </a:lnTo>
                <a:lnTo>
                  <a:pt x="108176" y="298396"/>
                </a:lnTo>
                <a:lnTo>
                  <a:pt x="100101" y="297865"/>
                </a:lnTo>
                <a:lnTo>
                  <a:pt x="94057" y="298161"/>
                </a:lnTo>
                <a:lnTo>
                  <a:pt x="87772" y="298591"/>
                </a:lnTo>
                <a:lnTo>
                  <a:pt x="81245" y="299157"/>
                </a:lnTo>
                <a:lnTo>
                  <a:pt x="74472" y="299859"/>
                </a:lnTo>
                <a:lnTo>
                  <a:pt x="65481" y="300888"/>
                </a:lnTo>
                <a:lnTo>
                  <a:pt x="58013" y="301028"/>
                </a:lnTo>
                <a:lnTo>
                  <a:pt x="52082" y="300278"/>
                </a:lnTo>
                <a:lnTo>
                  <a:pt x="47631" y="299773"/>
                </a:lnTo>
                <a:lnTo>
                  <a:pt x="40736" y="298850"/>
                </a:lnTo>
                <a:lnTo>
                  <a:pt x="31396" y="297507"/>
                </a:lnTo>
                <a:lnTo>
                  <a:pt x="19608" y="295744"/>
                </a:lnTo>
                <a:lnTo>
                  <a:pt x="19532" y="296557"/>
                </a:lnTo>
                <a:lnTo>
                  <a:pt x="19240" y="297573"/>
                </a:lnTo>
                <a:lnTo>
                  <a:pt x="18707" y="298767"/>
                </a:lnTo>
                <a:lnTo>
                  <a:pt x="15684" y="304685"/>
                </a:lnTo>
                <a:lnTo>
                  <a:pt x="13068" y="303822"/>
                </a:lnTo>
                <a:lnTo>
                  <a:pt x="10883" y="296176"/>
                </a:lnTo>
                <a:lnTo>
                  <a:pt x="10731" y="295541"/>
                </a:lnTo>
                <a:lnTo>
                  <a:pt x="10579" y="294919"/>
                </a:lnTo>
                <a:lnTo>
                  <a:pt x="10439" y="294284"/>
                </a:lnTo>
                <a:lnTo>
                  <a:pt x="8585" y="294106"/>
                </a:lnTo>
                <a:lnTo>
                  <a:pt x="6654" y="293827"/>
                </a:lnTo>
                <a:lnTo>
                  <a:pt x="4622" y="293433"/>
                </a:lnTo>
                <a:lnTo>
                  <a:pt x="6730" y="293014"/>
                </a:lnTo>
                <a:lnTo>
                  <a:pt x="8508" y="292760"/>
                </a:lnTo>
                <a:lnTo>
                  <a:pt x="9956" y="292684"/>
                </a:lnTo>
                <a:lnTo>
                  <a:pt x="8559" y="283849"/>
                </a:lnTo>
                <a:lnTo>
                  <a:pt x="3936" y="236613"/>
                </a:lnTo>
                <a:lnTo>
                  <a:pt x="608" y="188032"/>
                </a:lnTo>
                <a:lnTo>
                  <a:pt x="0" y="147853"/>
                </a:lnTo>
                <a:lnTo>
                  <a:pt x="149" y="134777"/>
                </a:lnTo>
                <a:lnTo>
                  <a:pt x="1473" y="91224"/>
                </a:lnTo>
                <a:lnTo>
                  <a:pt x="5130" y="44716"/>
                </a:lnTo>
                <a:lnTo>
                  <a:pt x="5990" y="37237"/>
                </a:lnTo>
                <a:lnTo>
                  <a:pt x="6546" y="30116"/>
                </a:lnTo>
                <a:lnTo>
                  <a:pt x="6798" y="23355"/>
                </a:lnTo>
                <a:lnTo>
                  <a:pt x="6743" y="16954"/>
                </a:lnTo>
                <a:lnTo>
                  <a:pt x="6489" y="10731"/>
                </a:lnTo>
                <a:lnTo>
                  <a:pt x="5765" y="5080"/>
                </a:lnTo>
                <a:lnTo>
                  <a:pt x="4584" y="0"/>
                </a:lnTo>
              </a:path>
            </a:pathLst>
          </a:custGeom>
          <a:ln w="50800">
            <a:solidFill>
              <a:srgbClr val="008CAB"/>
            </a:solidFill>
          </a:ln>
        </p:spPr>
        <p:txBody>
          <a:bodyPr wrap="square" lIns="0" tIns="0" rIns="0" bIns="0" rtlCol="0"/>
          <a:lstStyle/>
          <a:p>
            <a:endParaRPr/>
          </a:p>
        </p:txBody>
      </p:sp>
      <p:sp>
        <p:nvSpPr>
          <p:cNvPr id="8" name="object 8"/>
          <p:cNvSpPr/>
          <p:nvPr/>
        </p:nvSpPr>
        <p:spPr>
          <a:xfrm>
            <a:off x="3646770" y="3728525"/>
            <a:ext cx="7620" cy="269875"/>
          </a:xfrm>
          <a:custGeom>
            <a:avLst/>
            <a:gdLst/>
            <a:ahLst/>
            <a:cxnLst/>
            <a:rect l="l" t="t" r="r" b="b"/>
            <a:pathLst>
              <a:path w="7620" h="269875">
                <a:moveTo>
                  <a:pt x="419" y="0"/>
                </a:moveTo>
                <a:lnTo>
                  <a:pt x="0" y="4508"/>
                </a:lnTo>
                <a:lnTo>
                  <a:pt x="215" y="10007"/>
                </a:lnTo>
                <a:lnTo>
                  <a:pt x="1066" y="16497"/>
                </a:lnTo>
                <a:lnTo>
                  <a:pt x="1824" y="22243"/>
                </a:lnTo>
                <a:lnTo>
                  <a:pt x="2495" y="29727"/>
                </a:lnTo>
                <a:lnTo>
                  <a:pt x="3081" y="38950"/>
                </a:lnTo>
                <a:lnTo>
                  <a:pt x="3581" y="49910"/>
                </a:lnTo>
                <a:lnTo>
                  <a:pt x="4126" y="61342"/>
                </a:lnTo>
                <a:lnTo>
                  <a:pt x="4792" y="72282"/>
                </a:lnTo>
                <a:lnTo>
                  <a:pt x="5579" y="82725"/>
                </a:lnTo>
                <a:lnTo>
                  <a:pt x="6489" y="92671"/>
                </a:lnTo>
                <a:lnTo>
                  <a:pt x="7046" y="105795"/>
                </a:lnTo>
                <a:lnTo>
                  <a:pt x="6448" y="126020"/>
                </a:lnTo>
                <a:lnTo>
                  <a:pt x="4693" y="153349"/>
                </a:lnTo>
                <a:lnTo>
                  <a:pt x="1778" y="187782"/>
                </a:lnTo>
                <a:lnTo>
                  <a:pt x="946" y="197881"/>
                </a:lnTo>
                <a:lnTo>
                  <a:pt x="433" y="206652"/>
                </a:lnTo>
                <a:lnTo>
                  <a:pt x="236" y="214097"/>
                </a:lnTo>
                <a:lnTo>
                  <a:pt x="355" y="220217"/>
                </a:lnTo>
                <a:lnTo>
                  <a:pt x="368" y="224561"/>
                </a:lnTo>
                <a:lnTo>
                  <a:pt x="952" y="231647"/>
                </a:lnTo>
                <a:lnTo>
                  <a:pt x="2120" y="241465"/>
                </a:lnTo>
                <a:lnTo>
                  <a:pt x="4648" y="257835"/>
                </a:lnTo>
                <a:lnTo>
                  <a:pt x="5054" y="260146"/>
                </a:lnTo>
                <a:lnTo>
                  <a:pt x="5372" y="262343"/>
                </a:lnTo>
                <a:lnTo>
                  <a:pt x="5600" y="264426"/>
                </a:lnTo>
                <a:lnTo>
                  <a:pt x="5842" y="266318"/>
                </a:lnTo>
                <a:lnTo>
                  <a:pt x="5994" y="267982"/>
                </a:lnTo>
                <a:lnTo>
                  <a:pt x="6070" y="269443"/>
                </a:lnTo>
              </a:path>
            </a:pathLst>
          </a:custGeom>
          <a:ln w="50800">
            <a:solidFill>
              <a:srgbClr val="008CAB"/>
            </a:solidFill>
          </a:ln>
        </p:spPr>
        <p:txBody>
          <a:bodyPr wrap="square" lIns="0" tIns="0" rIns="0" bIns="0" rtlCol="0"/>
          <a:lstStyle/>
          <a:p>
            <a:endParaRPr/>
          </a:p>
        </p:txBody>
      </p:sp>
      <p:sp>
        <p:nvSpPr>
          <p:cNvPr id="9" name="object 9"/>
          <p:cNvSpPr/>
          <p:nvPr/>
        </p:nvSpPr>
        <p:spPr>
          <a:xfrm>
            <a:off x="3431442" y="4012332"/>
            <a:ext cx="10160" cy="3810"/>
          </a:xfrm>
          <a:custGeom>
            <a:avLst/>
            <a:gdLst/>
            <a:ahLst/>
            <a:cxnLst/>
            <a:rect l="l" t="t" r="r" b="b"/>
            <a:pathLst>
              <a:path w="10160" h="3810">
                <a:moveTo>
                  <a:pt x="482" y="2247"/>
                </a:moveTo>
                <a:lnTo>
                  <a:pt x="317" y="1816"/>
                </a:lnTo>
                <a:lnTo>
                  <a:pt x="152" y="1282"/>
                </a:lnTo>
                <a:lnTo>
                  <a:pt x="0" y="647"/>
                </a:lnTo>
                <a:lnTo>
                  <a:pt x="6476" y="0"/>
                </a:lnTo>
                <a:lnTo>
                  <a:pt x="9690" y="1016"/>
                </a:lnTo>
                <a:lnTo>
                  <a:pt x="9651" y="3708"/>
                </a:lnTo>
                <a:lnTo>
                  <a:pt x="6794" y="3238"/>
                </a:lnTo>
                <a:lnTo>
                  <a:pt x="3746" y="2755"/>
                </a:lnTo>
                <a:lnTo>
                  <a:pt x="482" y="2247"/>
                </a:lnTo>
                <a:close/>
              </a:path>
            </a:pathLst>
          </a:custGeom>
          <a:ln w="50800">
            <a:solidFill>
              <a:srgbClr val="008CAB"/>
            </a:solidFill>
          </a:ln>
        </p:spPr>
        <p:txBody>
          <a:bodyPr wrap="square" lIns="0" tIns="0" rIns="0" bIns="0" rtlCol="0"/>
          <a:lstStyle/>
          <a:p>
            <a:endParaRPr/>
          </a:p>
        </p:txBody>
      </p:sp>
      <p:sp>
        <p:nvSpPr>
          <p:cNvPr id="10" name="object 10"/>
          <p:cNvSpPr/>
          <p:nvPr/>
        </p:nvSpPr>
        <p:spPr>
          <a:xfrm>
            <a:off x="3142649" y="3502957"/>
            <a:ext cx="309245" cy="232410"/>
          </a:xfrm>
          <a:custGeom>
            <a:avLst/>
            <a:gdLst/>
            <a:ahLst/>
            <a:cxnLst/>
            <a:rect l="l" t="t" r="r" b="b"/>
            <a:pathLst>
              <a:path w="309245" h="232410">
                <a:moveTo>
                  <a:pt x="18770" y="230809"/>
                </a:moveTo>
                <a:lnTo>
                  <a:pt x="21590" y="231686"/>
                </a:lnTo>
                <a:lnTo>
                  <a:pt x="25806" y="231863"/>
                </a:lnTo>
                <a:lnTo>
                  <a:pt x="31432" y="231355"/>
                </a:lnTo>
                <a:lnTo>
                  <a:pt x="30187" y="231444"/>
                </a:lnTo>
                <a:lnTo>
                  <a:pt x="28841" y="231419"/>
                </a:lnTo>
                <a:lnTo>
                  <a:pt x="27406" y="231292"/>
                </a:lnTo>
                <a:lnTo>
                  <a:pt x="25361" y="231101"/>
                </a:lnTo>
                <a:lnTo>
                  <a:pt x="22479" y="230936"/>
                </a:lnTo>
                <a:lnTo>
                  <a:pt x="18770" y="230809"/>
                </a:lnTo>
                <a:lnTo>
                  <a:pt x="18567" y="230797"/>
                </a:lnTo>
                <a:lnTo>
                  <a:pt x="18364" y="230670"/>
                </a:lnTo>
                <a:lnTo>
                  <a:pt x="18186" y="230441"/>
                </a:lnTo>
                <a:lnTo>
                  <a:pt x="10287" y="228688"/>
                </a:lnTo>
                <a:lnTo>
                  <a:pt x="5359" y="225958"/>
                </a:lnTo>
                <a:lnTo>
                  <a:pt x="3429" y="222262"/>
                </a:lnTo>
                <a:lnTo>
                  <a:pt x="762" y="217462"/>
                </a:lnTo>
                <a:lnTo>
                  <a:pt x="215" y="212242"/>
                </a:lnTo>
                <a:lnTo>
                  <a:pt x="1765" y="206590"/>
                </a:lnTo>
                <a:lnTo>
                  <a:pt x="0" y="158330"/>
                </a:lnTo>
                <a:lnTo>
                  <a:pt x="5088" y="137289"/>
                </a:lnTo>
                <a:lnTo>
                  <a:pt x="8658" y="120572"/>
                </a:lnTo>
                <a:lnTo>
                  <a:pt x="10708" y="108176"/>
                </a:lnTo>
                <a:lnTo>
                  <a:pt x="11239" y="100101"/>
                </a:lnTo>
                <a:lnTo>
                  <a:pt x="10944" y="94057"/>
                </a:lnTo>
                <a:lnTo>
                  <a:pt x="10514" y="87772"/>
                </a:lnTo>
                <a:lnTo>
                  <a:pt x="9948" y="81245"/>
                </a:lnTo>
                <a:lnTo>
                  <a:pt x="9245" y="74472"/>
                </a:lnTo>
                <a:lnTo>
                  <a:pt x="8216" y="65481"/>
                </a:lnTo>
                <a:lnTo>
                  <a:pt x="8077" y="58013"/>
                </a:lnTo>
                <a:lnTo>
                  <a:pt x="8826" y="52082"/>
                </a:lnTo>
                <a:lnTo>
                  <a:pt x="9331" y="47631"/>
                </a:lnTo>
                <a:lnTo>
                  <a:pt x="10255" y="40736"/>
                </a:lnTo>
                <a:lnTo>
                  <a:pt x="11598" y="31396"/>
                </a:lnTo>
                <a:lnTo>
                  <a:pt x="13360" y="19608"/>
                </a:lnTo>
                <a:lnTo>
                  <a:pt x="12547" y="19532"/>
                </a:lnTo>
                <a:lnTo>
                  <a:pt x="11531" y="19240"/>
                </a:lnTo>
                <a:lnTo>
                  <a:pt x="10337" y="18707"/>
                </a:lnTo>
                <a:lnTo>
                  <a:pt x="4419" y="15684"/>
                </a:lnTo>
                <a:lnTo>
                  <a:pt x="5283" y="13068"/>
                </a:lnTo>
                <a:lnTo>
                  <a:pt x="12928" y="10883"/>
                </a:lnTo>
                <a:lnTo>
                  <a:pt x="13563" y="10731"/>
                </a:lnTo>
                <a:lnTo>
                  <a:pt x="14185" y="10579"/>
                </a:lnTo>
                <a:lnTo>
                  <a:pt x="14820" y="10439"/>
                </a:lnTo>
                <a:lnTo>
                  <a:pt x="14998" y="8585"/>
                </a:lnTo>
                <a:lnTo>
                  <a:pt x="15278" y="6654"/>
                </a:lnTo>
                <a:lnTo>
                  <a:pt x="15671" y="4622"/>
                </a:lnTo>
                <a:lnTo>
                  <a:pt x="16090" y="6731"/>
                </a:lnTo>
                <a:lnTo>
                  <a:pt x="16344" y="8509"/>
                </a:lnTo>
                <a:lnTo>
                  <a:pt x="16421" y="9956"/>
                </a:lnTo>
                <a:lnTo>
                  <a:pt x="25255" y="8559"/>
                </a:lnTo>
                <a:lnTo>
                  <a:pt x="72491" y="3937"/>
                </a:lnTo>
                <a:lnTo>
                  <a:pt x="121072" y="608"/>
                </a:lnTo>
                <a:lnTo>
                  <a:pt x="161251" y="0"/>
                </a:lnTo>
                <a:lnTo>
                  <a:pt x="174327" y="149"/>
                </a:lnTo>
                <a:lnTo>
                  <a:pt x="217881" y="1473"/>
                </a:lnTo>
                <a:lnTo>
                  <a:pt x="264388" y="5130"/>
                </a:lnTo>
                <a:lnTo>
                  <a:pt x="271867" y="5990"/>
                </a:lnTo>
                <a:lnTo>
                  <a:pt x="278988" y="6546"/>
                </a:lnTo>
                <a:lnTo>
                  <a:pt x="285750" y="6798"/>
                </a:lnTo>
                <a:lnTo>
                  <a:pt x="292150" y="6743"/>
                </a:lnTo>
                <a:lnTo>
                  <a:pt x="298373" y="6489"/>
                </a:lnTo>
                <a:lnTo>
                  <a:pt x="304025" y="5765"/>
                </a:lnTo>
                <a:lnTo>
                  <a:pt x="309105" y="4584"/>
                </a:lnTo>
              </a:path>
            </a:pathLst>
          </a:custGeom>
          <a:ln w="50800">
            <a:solidFill>
              <a:srgbClr val="008CAB"/>
            </a:solidFill>
          </a:ln>
        </p:spPr>
        <p:txBody>
          <a:bodyPr wrap="square" lIns="0" tIns="0" rIns="0" bIns="0" rtlCol="0"/>
          <a:lstStyle/>
          <a:p>
            <a:endParaRPr/>
          </a:p>
        </p:txBody>
      </p:sp>
      <p:sp>
        <p:nvSpPr>
          <p:cNvPr id="11" name="object 11"/>
          <p:cNvSpPr/>
          <p:nvPr/>
        </p:nvSpPr>
        <p:spPr>
          <a:xfrm>
            <a:off x="3174081" y="3728242"/>
            <a:ext cx="269875" cy="7620"/>
          </a:xfrm>
          <a:custGeom>
            <a:avLst/>
            <a:gdLst/>
            <a:ahLst/>
            <a:cxnLst/>
            <a:rect l="l" t="t" r="r" b="b"/>
            <a:pathLst>
              <a:path w="269875" h="7620">
                <a:moveTo>
                  <a:pt x="269443" y="419"/>
                </a:moveTo>
                <a:lnTo>
                  <a:pt x="264934" y="0"/>
                </a:lnTo>
                <a:lnTo>
                  <a:pt x="259435" y="215"/>
                </a:lnTo>
                <a:lnTo>
                  <a:pt x="252945" y="1066"/>
                </a:lnTo>
                <a:lnTo>
                  <a:pt x="247199" y="1824"/>
                </a:lnTo>
                <a:lnTo>
                  <a:pt x="239715" y="2495"/>
                </a:lnTo>
                <a:lnTo>
                  <a:pt x="230493" y="3081"/>
                </a:lnTo>
                <a:lnTo>
                  <a:pt x="219532" y="3581"/>
                </a:lnTo>
                <a:lnTo>
                  <a:pt x="208100" y="4126"/>
                </a:lnTo>
                <a:lnTo>
                  <a:pt x="197161" y="4792"/>
                </a:lnTo>
                <a:lnTo>
                  <a:pt x="186717" y="5579"/>
                </a:lnTo>
                <a:lnTo>
                  <a:pt x="176771" y="6489"/>
                </a:lnTo>
                <a:lnTo>
                  <a:pt x="163648" y="7046"/>
                </a:lnTo>
                <a:lnTo>
                  <a:pt x="143422" y="6448"/>
                </a:lnTo>
                <a:lnTo>
                  <a:pt x="116094" y="4693"/>
                </a:lnTo>
                <a:lnTo>
                  <a:pt x="81660" y="1777"/>
                </a:lnTo>
                <a:lnTo>
                  <a:pt x="71561" y="946"/>
                </a:lnTo>
                <a:lnTo>
                  <a:pt x="62790" y="433"/>
                </a:lnTo>
                <a:lnTo>
                  <a:pt x="55345" y="236"/>
                </a:lnTo>
                <a:lnTo>
                  <a:pt x="49225" y="355"/>
                </a:lnTo>
                <a:lnTo>
                  <a:pt x="44881" y="368"/>
                </a:lnTo>
                <a:lnTo>
                  <a:pt x="37795" y="952"/>
                </a:lnTo>
                <a:lnTo>
                  <a:pt x="27978" y="2120"/>
                </a:lnTo>
                <a:lnTo>
                  <a:pt x="11607" y="4648"/>
                </a:lnTo>
                <a:lnTo>
                  <a:pt x="9296" y="5054"/>
                </a:lnTo>
                <a:lnTo>
                  <a:pt x="7099" y="5372"/>
                </a:lnTo>
                <a:lnTo>
                  <a:pt x="5016" y="5600"/>
                </a:lnTo>
                <a:lnTo>
                  <a:pt x="3124" y="5841"/>
                </a:lnTo>
                <a:lnTo>
                  <a:pt x="1460" y="5994"/>
                </a:lnTo>
                <a:lnTo>
                  <a:pt x="0" y="6070"/>
                </a:lnTo>
              </a:path>
            </a:pathLst>
          </a:custGeom>
          <a:ln w="50800">
            <a:solidFill>
              <a:srgbClr val="008CAB"/>
            </a:solidFill>
          </a:ln>
        </p:spPr>
        <p:txBody>
          <a:bodyPr wrap="square" lIns="0" tIns="0" rIns="0" bIns="0" rtlCol="0"/>
          <a:lstStyle/>
          <a:p>
            <a:endParaRPr/>
          </a:p>
        </p:txBody>
      </p:sp>
      <p:sp>
        <p:nvSpPr>
          <p:cNvPr id="12" name="object 12"/>
          <p:cNvSpPr/>
          <p:nvPr/>
        </p:nvSpPr>
        <p:spPr>
          <a:xfrm>
            <a:off x="3156009" y="3512913"/>
            <a:ext cx="3810" cy="10160"/>
          </a:xfrm>
          <a:custGeom>
            <a:avLst/>
            <a:gdLst/>
            <a:ahLst/>
            <a:cxnLst/>
            <a:rect l="l" t="t" r="r" b="b"/>
            <a:pathLst>
              <a:path w="3810" h="10160">
                <a:moveTo>
                  <a:pt x="1460" y="482"/>
                </a:moveTo>
                <a:lnTo>
                  <a:pt x="1892" y="317"/>
                </a:lnTo>
                <a:lnTo>
                  <a:pt x="2425" y="152"/>
                </a:lnTo>
                <a:lnTo>
                  <a:pt x="3060" y="0"/>
                </a:lnTo>
                <a:lnTo>
                  <a:pt x="3708" y="6477"/>
                </a:lnTo>
                <a:lnTo>
                  <a:pt x="2692" y="9690"/>
                </a:lnTo>
                <a:lnTo>
                  <a:pt x="0" y="9652"/>
                </a:lnTo>
                <a:lnTo>
                  <a:pt x="469" y="6794"/>
                </a:lnTo>
                <a:lnTo>
                  <a:pt x="952" y="3746"/>
                </a:lnTo>
                <a:lnTo>
                  <a:pt x="1460" y="482"/>
                </a:lnTo>
                <a:close/>
              </a:path>
            </a:pathLst>
          </a:custGeom>
          <a:ln w="50800">
            <a:solidFill>
              <a:srgbClr val="008CAB"/>
            </a:solidFill>
          </a:ln>
        </p:spPr>
        <p:txBody>
          <a:bodyPr wrap="square" lIns="0" tIns="0" rIns="0" bIns="0" rtlCol="0"/>
          <a:lstStyle/>
          <a:p>
            <a:endParaRPr/>
          </a:p>
        </p:txBody>
      </p:sp>
      <p:sp>
        <p:nvSpPr>
          <p:cNvPr id="13" name="object 13"/>
          <p:cNvSpPr/>
          <p:nvPr/>
        </p:nvSpPr>
        <p:spPr>
          <a:xfrm>
            <a:off x="3416363" y="3204072"/>
            <a:ext cx="240029" cy="304165"/>
          </a:xfrm>
          <a:custGeom>
            <a:avLst/>
            <a:gdLst/>
            <a:ahLst/>
            <a:cxnLst/>
            <a:rect l="l" t="t" r="r" b="b"/>
            <a:pathLst>
              <a:path w="240029" h="304164">
                <a:moveTo>
                  <a:pt x="749" y="23723"/>
                </a:moveTo>
                <a:lnTo>
                  <a:pt x="0" y="26568"/>
                </a:lnTo>
                <a:lnTo>
                  <a:pt x="0" y="30797"/>
                </a:lnTo>
                <a:lnTo>
                  <a:pt x="762" y="36398"/>
                </a:lnTo>
                <a:lnTo>
                  <a:pt x="609" y="35153"/>
                </a:lnTo>
                <a:lnTo>
                  <a:pt x="571" y="33820"/>
                </a:lnTo>
                <a:lnTo>
                  <a:pt x="647" y="32372"/>
                </a:lnTo>
                <a:lnTo>
                  <a:pt x="749" y="30327"/>
                </a:lnTo>
                <a:lnTo>
                  <a:pt x="774" y="27431"/>
                </a:lnTo>
                <a:lnTo>
                  <a:pt x="749" y="23723"/>
                </a:lnTo>
                <a:lnTo>
                  <a:pt x="762" y="23520"/>
                </a:lnTo>
                <a:lnTo>
                  <a:pt x="876" y="23317"/>
                </a:lnTo>
                <a:lnTo>
                  <a:pt x="1092" y="23126"/>
                </a:lnTo>
                <a:lnTo>
                  <a:pt x="2501" y="15151"/>
                </a:lnTo>
                <a:lnTo>
                  <a:pt x="5016" y="10121"/>
                </a:lnTo>
                <a:lnTo>
                  <a:pt x="8623" y="8026"/>
                </a:lnTo>
                <a:lnTo>
                  <a:pt x="13296" y="5156"/>
                </a:lnTo>
                <a:lnTo>
                  <a:pt x="18491" y="4368"/>
                </a:lnTo>
                <a:lnTo>
                  <a:pt x="24206" y="5676"/>
                </a:lnTo>
                <a:lnTo>
                  <a:pt x="72339" y="1803"/>
                </a:lnTo>
                <a:lnTo>
                  <a:pt x="93579" y="5975"/>
                </a:lnTo>
                <a:lnTo>
                  <a:pt x="110439" y="8815"/>
                </a:lnTo>
                <a:lnTo>
                  <a:pt x="122916" y="10324"/>
                </a:lnTo>
                <a:lnTo>
                  <a:pt x="131013" y="10502"/>
                </a:lnTo>
                <a:lnTo>
                  <a:pt x="137030" y="9938"/>
                </a:lnTo>
                <a:lnTo>
                  <a:pt x="143289" y="9232"/>
                </a:lnTo>
                <a:lnTo>
                  <a:pt x="149788" y="8384"/>
                </a:lnTo>
                <a:lnTo>
                  <a:pt x="156527" y="7391"/>
                </a:lnTo>
                <a:lnTo>
                  <a:pt x="165468" y="5968"/>
                </a:lnTo>
                <a:lnTo>
                  <a:pt x="172910" y="5499"/>
                </a:lnTo>
                <a:lnTo>
                  <a:pt x="178866" y="5994"/>
                </a:lnTo>
                <a:lnTo>
                  <a:pt x="183336" y="6303"/>
                </a:lnTo>
                <a:lnTo>
                  <a:pt x="190268" y="6926"/>
                </a:lnTo>
                <a:lnTo>
                  <a:pt x="199662" y="7860"/>
                </a:lnTo>
                <a:lnTo>
                  <a:pt x="211518" y="9105"/>
                </a:lnTo>
                <a:lnTo>
                  <a:pt x="211556" y="8280"/>
                </a:lnTo>
                <a:lnTo>
                  <a:pt x="211810" y="7264"/>
                </a:lnTo>
                <a:lnTo>
                  <a:pt x="212280" y="6057"/>
                </a:lnTo>
                <a:lnTo>
                  <a:pt x="215049" y="0"/>
                </a:lnTo>
                <a:lnTo>
                  <a:pt x="217690" y="749"/>
                </a:lnTo>
                <a:lnTo>
                  <a:pt x="220218" y="8293"/>
                </a:lnTo>
                <a:lnTo>
                  <a:pt x="220383" y="8915"/>
                </a:lnTo>
                <a:lnTo>
                  <a:pt x="220560" y="9537"/>
                </a:lnTo>
                <a:lnTo>
                  <a:pt x="220738" y="10172"/>
                </a:lnTo>
                <a:lnTo>
                  <a:pt x="222592" y="10261"/>
                </a:lnTo>
                <a:lnTo>
                  <a:pt x="224548" y="10452"/>
                </a:lnTo>
                <a:lnTo>
                  <a:pt x="226593" y="10756"/>
                </a:lnTo>
                <a:lnTo>
                  <a:pt x="224497" y="11277"/>
                </a:lnTo>
                <a:lnTo>
                  <a:pt x="222732" y="11607"/>
                </a:lnTo>
                <a:lnTo>
                  <a:pt x="221284" y="11747"/>
                </a:lnTo>
                <a:lnTo>
                  <a:pt x="223070" y="20510"/>
                </a:lnTo>
                <a:lnTo>
                  <a:pt x="229743" y="67500"/>
                </a:lnTo>
                <a:lnTo>
                  <a:pt x="235199" y="115886"/>
                </a:lnTo>
                <a:lnTo>
                  <a:pt x="237553" y="156006"/>
                </a:lnTo>
                <a:lnTo>
                  <a:pt x="238473" y="197392"/>
                </a:lnTo>
                <a:lnTo>
                  <a:pt x="238556" y="212648"/>
                </a:lnTo>
                <a:lnTo>
                  <a:pt x="238347" y="227384"/>
                </a:lnTo>
                <a:lnTo>
                  <a:pt x="238005" y="240063"/>
                </a:lnTo>
                <a:lnTo>
                  <a:pt x="237533" y="250687"/>
                </a:lnTo>
                <a:lnTo>
                  <a:pt x="236931" y="259257"/>
                </a:lnTo>
                <a:lnTo>
                  <a:pt x="236397" y="266768"/>
                </a:lnTo>
                <a:lnTo>
                  <a:pt x="236151" y="273907"/>
                </a:lnTo>
                <a:lnTo>
                  <a:pt x="236193" y="280674"/>
                </a:lnTo>
                <a:lnTo>
                  <a:pt x="236524" y="287070"/>
                </a:lnTo>
                <a:lnTo>
                  <a:pt x="237045" y="293281"/>
                </a:lnTo>
                <a:lnTo>
                  <a:pt x="238023" y="298894"/>
                </a:lnTo>
                <a:lnTo>
                  <a:pt x="239433" y="303910"/>
                </a:lnTo>
              </a:path>
            </a:pathLst>
          </a:custGeom>
          <a:ln w="50800">
            <a:solidFill>
              <a:srgbClr val="008CAB"/>
            </a:solidFill>
          </a:ln>
        </p:spPr>
        <p:txBody>
          <a:bodyPr wrap="square" lIns="0" tIns="0" rIns="0" bIns="0" rtlCol="0"/>
          <a:lstStyle/>
          <a:p>
            <a:endParaRPr/>
          </a:p>
        </p:txBody>
      </p:sp>
      <p:sp>
        <p:nvSpPr>
          <p:cNvPr id="14" name="object 14"/>
          <p:cNvSpPr/>
          <p:nvPr/>
        </p:nvSpPr>
        <p:spPr>
          <a:xfrm>
            <a:off x="3417125" y="3240471"/>
            <a:ext cx="17780" cy="269240"/>
          </a:xfrm>
          <a:custGeom>
            <a:avLst/>
            <a:gdLst/>
            <a:ahLst/>
            <a:cxnLst/>
            <a:rect l="l" t="t" r="r" b="b"/>
            <a:pathLst>
              <a:path w="17779" h="269239">
                <a:moveTo>
                  <a:pt x="17399" y="268947"/>
                </a:moveTo>
                <a:lnTo>
                  <a:pt x="17614" y="264414"/>
                </a:lnTo>
                <a:lnTo>
                  <a:pt x="17157" y="258927"/>
                </a:lnTo>
                <a:lnTo>
                  <a:pt x="16027" y="252488"/>
                </a:lnTo>
                <a:lnTo>
                  <a:pt x="15022" y="246778"/>
                </a:lnTo>
                <a:lnTo>
                  <a:pt x="14025" y="239328"/>
                </a:lnTo>
                <a:lnTo>
                  <a:pt x="13035" y="230139"/>
                </a:lnTo>
                <a:lnTo>
                  <a:pt x="12052" y="219214"/>
                </a:lnTo>
                <a:lnTo>
                  <a:pt x="11011" y="207815"/>
                </a:lnTo>
                <a:lnTo>
                  <a:pt x="9871" y="196916"/>
                </a:lnTo>
                <a:lnTo>
                  <a:pt x="8630" y="186517"/>
                </a:lnTo>
                <a:lnTo>
                  <a:pt x="7289" y="176618"/>
                </a:lnTo>
                <a:lnTo>
                  <a:pt x="6160" y="163538"/>
                </a:lnTo>
                <a:lnTo>
                  <a:pt x="5878" y="143308"/>
                </a:lnTo>
                <a:lnTo>
                  <a:pt x="6441" y="115927"/>
                </a:lnTo>
                <a:lnTo>
                  <a:pt x="7848" y="81394"/>
                </a:lnTo>
                <a:lnTo>
                  <a:pt x="8234" y="71271"/>
                </a:lnTo>
                <a:lnTo>
                  <a:pt x="8364" y="62487"/>
                </a:lnTo>
                <a:lnTo>
                  <a:pt x="8239" y="55041"/>
                </a:lnTo>
                <a:lnTo>
                  <a:pt x="7861" y="48933"/>
                </a:lnTo>
                <a:lnTo>
                  <a:pt x="7658" y="44589"/>
                </a:lnTo>
                <a:lnTo>
                  <a:pt x="6756" y="37541"/>
                </a:lnTo>
                <a:lnTo>
                  <a:pt x="5156" y="27774"/>
                </a:lnTo>
                <a:lnTo>
                  <a:pt x="1917" y="11544"/>
                </a:lnTo>
                <a:lnTo>
                  <a:pt x="1409" y="9245"/>
                </a:lnTo>
                <a:lnTo>
                  <a:pt x="1003" y="7061"/>
                </a:lnTo>
                <a:lnTo>
                  <a:pt x="685" y="4991"/>
                </a:lnTo>
                <a:lnTo>
                  <a:pt x="368" y="3111"/>
                </a:lnTo>
                <a:lnTo>
                  <a:pt x="139" y="1447"/>
                </a:lnTo>
                <a:lnTo>
                  <a:pt x="0" y="0"/>
                </a:lnTo>
              </a:path>
            </a:pathLst>
          </a:custGeom>
          <a:ln w="50800">
            <a:solidFill>
              <a:srgbClr val="008CAB"/>
            </a:solidFill>
          </a:ln>
        </p:spPr>
        <p:txBody>
          <a:bodyPr wrap="square" lIns="0" tIns="0" rIns="0" bIns="0" rtlCol="0"/>
          <a:lstStyle/>
          <a:p>
            <a:endParaRPr/>
          </a:p>
        </p:txBody>
      </p:sp>
      <p:sp>
        <p:nvSpPr>
          <p:cNvPr id="15" name="object 15"/>
          <p:cNvSpPr/>
          <p:nvPr/>
        </p:nvSpPr>
        <p:spPr>
          <a:xfrm>
            <a:off x="3627882" y="3213178"/>
            <a:ext cx="10160" cy="3810"/>
          </a:xfrm>
          <a:custGeom>
            <a:avLst/>
            <a:gdLst/>
            <a:ahLst/>
            <a:cxnLst/>
            <a:rect l="l" t="t" r="r" b="b"/>
            <a:pathLst>
              <a:path w="10160" h="3810">
                <a:moveTo>
                  <a:pt x="9220" y="1066"/>
                </a:moveTo>
                <a:lnTo>
                  <a:pt x="9410" y="1485"/>
                </a:lnTo>
                <a:lnTo>
                  <a:pt x="9588" y="2006"/>
                </a:lnTo>
                <a:lnTo>
                  <a:pt x="9766" y="2641"/>
                </a:lnTo>
                <a:lnTo>
                  <a:pt x="3327" y="3568"/>
                </a:lnTo>
                <a:lnTo>
                  <a:pt x="76" y="2679"/>
                </a:lnTo>
                <a:lnTo>
                  <a:pt x="0" y="0"/>
                </a:lnTo>
                <a:lnTo>
                  <a:pt x="2870" y="342"/>
                </a:lnTo>
                <a:lnTo>
                  <a:pt x="5943" y="698"/>
                </a:lnTo>
                <a:lnTo>
                  <a:pt x="9220" y="1066"/>
                </a:lnTo>
                <a:close/>
              </a:path>
            </a:pathLst>
          </a:custGeom>
          <a:ln w="50800">
            <a:solidFill>
              <a:srgbClr val="008CAB"/>
            </a:solidFill>
          </a:ln>
        </p:spPr>
        <p:txBody>
          <a:bodyPr wrap="square" lIns="0" tIns="0" rIns="0" bIns="0" rtlCol="0"/>
          <a:lstStyle/>
          <a:p>
            <a:endParaRPr/>
          </a:p>
        </p:txBody>
      </p:sp>
      <p:sp>
        <p:nvSpPr>
          <p:cNvPr id="16" name="object 16"/>
          <p:cNvSpPr/>
          <p:nvPr/>
        </p:nvSpPr>
        <p:spPr>
          <a:xfrm>
            <a:off x="3664065" y="3497835"/>
            <a:ext cx="304165" cy="240029"/>
          </a:xfrm>
          <a:custGeom>
            <a:avLst/>
            <a:gdLst/>
            <a:ahLst/>
            <a:cxnLst/>
            <a:rect l="l" t="t" r="r" b="b"/>
            <a:pathLst>
              <a:path w="304164" h="240029">
                <a:moveTo>
                  <a:pt x="280187" y="749"/>
                </a:moveTo>
                <a:lnTo>
                  <a:pt x="277342" y="0"/>
                </a:lnTo>
                <a:lnTo>
                  <a:pt x="273113" y="0"/>
                </a:lnTo>
                <a:lnTo>
                  <a:pt x="267512" y="762"/>
                </a:lnTo>
                <a:lnTo>
                  <a:pt x="268757" y="609"/>
                </a:lnTo>
                <a:lnTo>
                  <a:pt x="270090" y="571"/>
                </a:lnTo>
                <a:lnTo>
                  <a:pt x="271538" y="647"/>
                </a:lnTo>
                <a:lnTo>
                  <a:pt x="273583" y="749"/>
                </a:lnTo>
                <a:lnTo>
                  <a:pt x="276479" y="774"/>
                </a:lnTo>
                <a:lnTo>
                  <a:pt x="280187" y="749"/>
                </a:lnTo>
                <a:lnTo>
                  <a:pt x="280390" y="762"/>
                </a:lnTo>
                <a:lnTo>
                  <a:pt x="280593" y="876"/>
                </a:lnTo>
                <a:lnTo>
                  <a:pt x="280784" y="1092"/>
                </a:lnTo>
                <a:lnTo>
                  <a:pt x="288759" y="2501"/>
                </a:lnTo>
                <a:lnTo>
                  <a:pt x="293789" y="5016"/>
                </a:lnTo>
                <a:lnTo>
                  <a:pt x="295884" y="8623"/>
                </a:lnTo>
                <a:lnTo>
                  <a:pt x="298754" y="13296"/>
                </a:lnTo>
                <a:lnTo>
                  <a:pt x="299542" y="18491"/>
                </a:lnTo>
                <a:lnTo>
                  <a:pt x="298234" y="24206"/>
                </a:lnTo>
                <a:lnTo>
                  <a:pt x="302107" y="72339"/>
                </a:lnTo>
                <a:lnTo>
                  <a:pt x="297935" y="93579"/>
                </a:lnTo>
                <a:lnTo>
                  <a:pt x="295095" y="110439"/>
                </a:lnTo>
                <a:lnTo>
                  <a:pt x="293586" y="122916"/>
                </a:lnTo>
                <a:lnTo>
                  <a:pt x="293408" y="131013"/>
                </a:lnTo>
                <a:lnTo>
                  <a:pt x="293972" y="137030"/>
                </a:lnTo>
                <a:lnTo>
                  <a:pt x="294678" y="143289"/>
                </a:lnTo>
                <a:lnTo>
                  <a:pt x="295526" y="149788"/>
                </a:lnTo>
                <a:lnTo>
                  <a:pt x="296519" y="156527"/>
                </a:lnTo>
                <a:lnTo>
                  <a:pt x="297942" y="165468"/>
                </a:lnTo>
                <a:lnTo>
                  <a:pt x="298411" y="172910"/>
                </a:lnTo>
                <a:lnTo>
                  <a:pt x="297916" y="178866"/>
                </a:lnTo>
                <a:lnTo>
                  <a:pt x="297607" y="183336"/>
                </a:lnTo>
                <a:lnTo>
                  <a:pt x="296984" y="190268"/>
                </a:lnTo>
                <a:lnTo>
                  <a:pt x="296050" y="199662"/>
                </a:lnTo>
                <a:lnTo>
                  <a:pt x="294805" y="211518"/>
                </a:lnTo>
                <a:lnTo>
                  <a:pt x="295630" y="211556"/>
                </a:lnTo>
                <a:lnTo>
                  <a:pt x="296646" y="211810"/>
                </a:lnTo>
                <a:lnTo>
                  <a:pt x="297853" y="212280"/>
                </a:lnTo>
                <a:lnTo>
                  <a:pt x="303911" y="215049"/>
                </a:lnTo>
                <a:lnTo>
                  <a:pt x="303161" y="217690"/>
                </a:lnTo>
                <a:lnTo>
                  <a:pt x="295617" y="220218"/>
                </a:lnTo>
                <a:lnTo>
                  <a:pt x="294995" y="220383"/>
                </a:lnTo>
                <a:lnTo>
                  <a:pt x="294373" y="220560"/>
                </a:lnTo>
                <a:lnTo>
                  <a:pt x="293738" y="220738"/>
                </a:lnTo>
                <a:lnTo>
                  <a:pt x="293649" y="222592"/>
                </a:lnTo>
                <a:lnTo>
                  <a:pt x="293458" y="224548"/>
                </a:lnTo>
                <a:lnTo>
                  <a:pt x="293154" y="226593"/>
                </a:lnTo>
                <a:lnTo>
                  <a:pt x="292633" y="224497"/>
                </a:lnTo>
                <a:lnTo>
                  <a:pt x="292303" y="222732"/>
                </a:lnTo>
                <a:lnTo>
                  <a:pt x="292163" y="221284"/>
                </a:lnTo>
                <a:lnTo>
                  <a:pt x="283400" y="223070"/>
                </a:lnTo>
                <a:lnTo>
                  <a:pt x="236410" y="229743"/>
                </a:lnTo>
                <a:lnTo>
                  <a:pt x="188024" y="235199"/>
                </a:lnTo>
                <a:lnTo>
                  <a:pt x="147904" y="237553"/>
                </a:lnTo>
                <a:lnTo>
                  <a:pt x="106518" y="238473"/>
                </a:lnTo>
                <a:lnTo>
                  <a:pt x="91262" y="238556"/>
                </a:lnTo>
                <a:lnTo>
                  <a:pt x="76526" y="238347"/>
                </a:lnTo>
                <a:lnTo>
                  <a:pt x="63847" y="238005"/>
                </a:lnTo>
                <a:lnTo>
                  <a:pt x="53223" y="237533"/>
                </a:lnTo>
                <a:lnTo>
                  <a:pt x="44653" y="236931"/>
                </a:lnTo>
                <a:lnTo>
                  <a:pt x="37142" y="236397"/>
                </a:lnTo>
                <a:lnTo>
                  <a:pt x="30003" y="236151"/>
                </a:lnTo>
                <a:lnTo>
                  <a:pt x="23236" y="236193"/>
                </a:lnTo>
                <a:lnTo>
                  <a:pt x="16840" y="236524"/>
                </a:lnTo>
                <a:lnTo>
                  <a:pt x="10629" y="237045"/>
                </a:lnTo>
                <a:lnTo>
                  <a:pt x="5016" y="238023"/>
                </a:lnTo>
                <a:lnTo>
                  <a:pt x="0" y="239433"/>
                </a:lnTo>
              </a:path>
            </a:pathLst>
          </a:custGeom>
          <a:ln w="50800">
            <a:solidFill>
              <a:srgbClr val="008CAB"/>
            </a:solidFill>
          </a:ln>
        </p:spPr>
        <p:txBody>
          <a:bodyPr wrap="square" lIns="0" tIns="0" rIns="0" bIns="0" rtlCol="0"/>
          <a:lstStyle/>
          <a:p>
            <a:endParaRPr/>
          </a:p>
        </p:txBody>
      </p:sp>
      <p:sp>
        <p:nvSpPr>
          <p:cNvPr id="17" name="object 17"/>
          <p:cNvSpPr/>
          <p:nvPr/>
        </p:nvSpPr>
        <p:spPr>
          <a:xfrm>
            <a:off x="3662630" y="3498597"/>
            <a:ext cx="269240" cy="17780"/>
          </a:xfrm>
          <a:custGeom>
            <a:avLst/>
            <a:gdLst/>
            <a:ahLst/>
            <a:cxnLst/>
            <a:rect l="l" t="t" r="r" b="b"/>
            <a:pathLst>
              <a:path w="269239" h="17779">
                <a:moveTo>
                  <a:pt x="0" y="17399"/>
                </a:moveTo>
                <a:lnTo>
                  <a:pt x="4533" y="17614"/>
                </a:lnTo>
                <a:lnTo>
                  <a:pt x="10020" y="17157"/>
                </a:lnTo>
                <a:lnTo>
                  <a:pt x="16459" y="16027"/>
                </a:lnTo>
                <a:lnTo>
                  <a:pt x="22169" y="15022"/>
                </a:lnTo>
                <a:lnTo>
                  <a:pt x="29619" y="14025"/>
                </a:lnTo>
                <a:lnTo>
                  <a:pt x="38808" y="13035"/>
                </a:lnTo>
                <a:lnTo>
                  <a:pt x="49733" y="12052"/>
                </a:lnTo>
                <a:lnTo>
                  <a:pt x="61132" y="11011"/>
                </a:lnTo>
                <a:lnTo>
                  <a:pt x="72031" y="9871"/>
                </a:lnTo>
                <a:lnTo>
                  <a:pt x="82430" y="8630"/>
                </a:lnTo>
                <a:lnTo>
                  <a:pt x="92329" y="7289"/>
                </a:lnTo>
                <a:lnTo>
                  <a:pt x="105409" y="6160"/>
                </a:lnTo>
                <a:lnTo>
                  <a:pt x="125639" y="5878"/>
                </a:lnTo>
                <a:lnTo>
                  <a:pt x="153020" y="6441"/>
                </a:lnTo>
                <a:lnTo>
                  <a:pt x="187553" y="7848"/>
                </a:lnTo>
                <a:lnTo>
                  <a:pt x="197676" y="8234"/>
                </a:lnTo>
                <a:lnTo>
                  <a:pt x="206460" y="8364"/>
                </a:lnTo>
                <a:lnTo>
                  <a:pt x="213906" y="8239"/>
                </a:lnTo>
                <a:lnTo>
                  <a:pt x="220014" y="7861"/>
                </a:lnTo>
                <a:lnTo>
                  <a:pt x="224358" y="7658"/>
                </a:lnTo>
                <a:lnTo>
                  <a:pt x="231406" y="6756"/>
                </a:lnTo>
                <a:lnTo>
                  <a:pt x="241173" y="5156"/>
                </a:lnTo>
                <a:lnTo>
                  <a:pt x="257403" y="1917"/>
                </a:lnTo>
                <a:lnTo>
                  <a:pt x="259702" y="1409"/>
                </a:lnTo>
                <a:lnTo>
                  <a:pt x="261886" y="1003"/>
                </a:lnTo>
                <a:lnTo>
                  <a:pt x="263956" y="685"/>
                </a:lnTo>
                <a:lnTo>
                  <a:pt x="265836" y="368"/>
                </a:lnTo>
                <a:lnTo>
                  <a:pt x="267500" y="139"/>
                </a:lnTo>
                <a:lnTo>
                  <a:pt x="268947" y="0"/>
                </a:lnTo>
              </a:path>
            </a:pathLst>
          </a:custGeom>
          <a:ln w="50800">
            <a:solidFill>
              <a:srgbClr val="008CAB"/>
            </a:solidFill>
          </a:ln>
        </p:spPr>
        <p:txBody>
          <a:bodyPr wrap="square" lIns="0" tIns="0" rIns="0" bIns="0" rtlCol="0"/>
          <a:lstStyle/>
          <a:p>
            <a:endParaRPr/>
          </a:p>
        </p:txBody>
      </p:sp>
      <p:sp>
        <p:nvSpPr>
          <p:cNvPr id="18" name="object 18"/>
          <p:cNvSpPr/>
          <p:nvPr/>
        </p:nvSpPr>
        <p:spPr>
          <a:xfrm>
            <a:off x="3955301" y="3709353"/>
            <a:ext cx="3810" cy="10160"/>
          </a:xfrm>
          <a:custGeom>
            <a:avLst/>
            <a:gdLst/>
            <a:ahLst/>
            <a:cxnLst/>
            <a:rect l="l" t="t" r="r" b="b"/>
            <a:pathLst>
              <a:path w="3810" h="10160">
                <a:moveTo>
                  <a:pt x="2501" y="9220"/>
                </a:moveTo>
                <a:lnTo>
                  <a:pt x="2082" y="9410"/>
                </a:lnTo>
                <a:lnTo>
                  <a:pt x="1562" y="9588"/>
                </a:lnTo>
                <a:lnTo>
                  <a:pt x="927" y="9766"/>
                </a:lnTo>
                <a:lnTo>
                  <a:pt x="0" y="3327"/>
                </a:lnTo>
                <a:lnTo>
                  <a:pt x="888" y="76"/>
                </a:lnTo>
                <a:lnTo>
                  <a:pt x="3568" y="0"/>
                </a:lnTo>
                <a:lnTo>
                  <a:pt x="3225" y="2870"/>
                </a:lnTo>
                <a:lnTo>
                  <a:pt x="2870" y="5943"/>
                </a:lnTo>
                <a:lnTo>
                  <a:pt x="2501" y="9220"/>
                </a:lnTo>
                <a:close/>
              </a:path>
            </a:pathLst>
          </a:custGeom>
          <a:ln w="50800">
            <a:solidFill>
              <a:srgbClr val="008CAB"/>
            </a:solidFill>
          </a:ln>
        </p:spPr>
        <p:txBody>
          <a:bodyPr wrap="square" lIns="0" tIns="0" rIns="0" bIns="0" rtlCol="0"/>
          <a:lstStyle/>
          <a:p>
            <a:endParaRPr/>
          </a:p>
        </p:txBody>
      </p:sp>
      <p:sp>
        <p:nvSpPr>
          <p:cNvPr id="19" name="object 19"/>
          <p:cNvSpPr/>
          <p:nvPr/>
        </p:nvSpPr>
        <p:spPr>
          <a:xfrm>
            <a:off x="3797250" y="1295400"/>
            <a:ext cx="652432" cy="1287568"/>
          </a:xfrm>
          <a:prstGeom prst="rect">
            <a:avLst/>
          </a:prstGeom>
          <a:blipFill>
            <a:blip r:embed="rId4" cstate="print"/>
            <a:stretch>
              <a:fillRect/>
            </a:stretch>
          </a:blipFill>
        </p:spPr>
        <p:txBody>
          <a:bodyPr wrap="square" lIns="0" tIns="0" rIns="0" bIns="0" rtlCol="0"/>
          <a:lstStyle/>
          <a:p>
            <a:endParaRPr/>
          </a:p>
        </p:txBody>
      </p:sp>
      <p:sp>
        <p:nvSpPr>
          <p:cNvPr id="20" name="object 20"/>
          <p:cNvSpPr/>
          <p:nvPr/>
        </p:nvSpPr>
        <p:spPr>
          <a:xfrm>
            <a:off x="5348966" y="1117336"/>
            <a:ext cx="861412" cy="772678"/>
          </a:xfrm>
          <a:custGeom>
            <a:avLst/>
            <a:gdLst/>
            <a:ahLst/>
            <a:cxnLst/>
            <a:rect l="l" t="t" r="r" b="b"/>
            <a:pathLst>
              <a:path w="1039495" h="935355">
                <a:moveTo>
                  <a:pt x="247618" y="21453"/>
                </a:moveTo>
                <a:lnTo>
                  <a:pt x="199887" y="41264"/>
                </a:lnTo>
                <a:lnTo>
                  <a:pt x="154230" y="68110"/>
                </a:lnTo>
                <a:lnTo>
                  <a:pt x="117901" y="109171"/>
                </a:lnTo>
                <a:lnTo>
                  <a:pt x="107175" y="123364"/>
                </a:lnTo>
                <a:lnTo>
                  <a:pt x="98069" y="135280"/>
                </a:lnTo>
                <a:lnTo>
                  <a:pt x="90583" y="144922"/>
                </a:lnTo>
                <a:lnTo>
                  <a:pt x="81099" y="156891"/>
                </a:lnTo>
                <a:lnTo>
                  <a:pt x="72877" y="167289"/>
                </a:lnTo>
                <a:lnTo>
                  <a:pt x="44144" y="205539"/>
                </a:lnTo>
                <a:lnTo>
                  <a:pt x="24005" y="247027"/>
                </a:lnTo>
                <a:lnTo>
                  <a:pt x="13483" y="291766"/>
                </a:lnTo>
                <a:lnTo>
                  <a:pt x="5897" y="347221"/>
                </a:lnTo>
                <a:lnTo>
                  <a:pt x="730" y="396713"/>
                </a:lnTo>
                <a:lnTo>
                  <a:pt x="0" y="417130"/>
                </a:lnTo>
                <a:lnTo>
                  <a:pt x="227" y="436281"/>
                </a:lnTo>
                <a:lnTo>
                  <a:pt x="6144" y="485413"/>
                </a:lnTo>
                <a:lnTo>
                  <a:pt x="15704" y="527459"/>
                </a:lnTo>
                <a:lnTo>
                  <a:pt x="21526" y="548078"/>
                </a:lnTo>
                <a:lnTo>
                  <a:pt x="26840" y="567434"/>
                </a:lnTo>
                <a:lnTo>
                  <a:pt x="31647" y="585525"/>
                </a:lnTo>
                <a:lnTo>
                  <a:pt x="35947" y="602351"/>
                </a:lnTo>
                <a:lnTo>
                  <a:pt x="41891" y="623099"/>
                </a:lnTo>
                <a:lnTo>
                  <a:pt x="58211" y="667121"/>
                </a:lnTo>
                <a:lnTo>
                  <a:pt x="82108" y="703097"/>
                </a:lnTo>
                <a:lnTo>
                  <a:pt x="115473" y="728648"/>
                </a:lnTo>
                <a:lnTo>
                  <a:pt x="168701" y="748884"/>
                </a:lnTo>
                <a:lnTo>
                  <a:pt x="222328" y="766294"/>
                </a:lnTo>
                <a:lnTo>
                  <a:pt x="259086" y="773991"/>
                </a:lnTo>
                <a:lnTo>
                  <a:pt x="263811" y="774792"/>
                </a:lnTo>
                <a:lnTo>
                  <a:pt x="266237" y="775604"/>
                </a:lnTo>
                <a:lnTo>
                  <a:pt x="267583" y="775871"/>
                </a:lnTo>
                <a:lnTo>
                  <a:pt x="270821" y="776277"/>
                </a:lnTo>
                <a:lnTo>
                  <a:pt x="275952" y="776824"/>
                </a:lnTo>
                <a:lnTo>
                  <a:pt x="277298" y="780875"/>
                </a:lnTo>
                <a:lnTo>
                  <a:pt x="261582" y="817403"/>
                </a:lnTo>
                <a:lnTo>
                  <a:pt x="237496" y="847258"/>
                </a:lnTo>
                <a:lnTo>
                  <a:pt x="208917" y="875136"/>
                </a:lnTo>
                <a:lnTo>
                  <a:pt x="176930" y="892724"/>
                </a:lnTo>
                <a:lnTo>
                  <a:pt x="170860" y="897448"/>
                </a:lnTo>
                <a:lnTo>
                  <a:pt x="168701" y="903125"/>
                </a:lnTo>
                <a:lnTo>
                  <a:pt x="166542" y="905817"/>
                </a:lnTo>
                <a:lnTo>
                  <a:pt x="165462" y="910809"/>
                </a:lnTo>
                <a:lnTo>
                  <a:pt x="165462" y="918098"/>
                </a:lnTo>
                <a:lnTo>
                  <a:pt x="165462" y="924842"/>
                </a:lnTo>
                <a:lnTo>
                  <a:pt x="166808" y="929300"/>
                </a:lnTo>
                <a:lnTo>
                  <a:pt x="169501" y="931459"/>
                </a:lnTo>
                <a:lnTo>
                  <a:pt x="171672" y="933338"/>
                </a:lnTo>
                <a:lnTo>
                  <a:pt x="175444" y="934291"/>
                </a:lnTo>
                <a:lnTo>
                  <a:pt x="180842" y="934291"/>
                </a:lnTo>
                <a:lnTo>
                  <a:pt x="193741" y="934998"/>
                </a:lnTo>
                <a:lnTo>
                  <a:pt x="206134" y="935099"/>
                </a:lnTo>
                <a:lnTo>
                  <a:pt x="249666" y="928397"/>
                </a:lnTo>
                <a:lnTo>
                  <a:pt x="301041" y="907522"/>
                </a:lnTo>
                <a:lnTo>
                  <a:pt x="337471" y="883694"/>
                </a:lnTo>
                <a:lnTo>
                  <a:pt x="355683" y="861418"/>
                </a:lnTo>
                <a:lnTo>
                  <a:pt x="358062" y="857854"/>
                </a:lnTo>
                <a:lnTo>
                  <a:pt x="374631" y="817757"/>
                </a:lnTo>
                <a:lnTo>
                  <a:pt x="389274" y="773585"/>
                </a:lnTo>
                <a:lnTo>
                  <a:pt x="390900" y="773039"/>
                </a:lnTo>
                <a:lnTo>
                  <a:pt x="409505" y="771147"/>
                </a:lnTo>
                <a:lnTo>
                  <a:pt x="447832" y="769049"/>
                </a:lnTo>
                <a:lnTo>
                  <a:pt x="486308" y="768013"/>
                </a:lnTo>
                <a:lnTo>
                  <a:pt x="524938" y="768039"/>
                </a:lnTo>
                <a:lnTo>
                  <a:pt x="563721" y="769127"/>
                </a:lnTo>
                <a:lnTo>
                  <a:pt x="626553" y="771738"/>
                </a:lnTo>
                <a:lnTo>
                  <a:pt x="677447" y="772674"/>
                </a:lnTo>
                <a:lnTo>
                  <a:pt x="716401" y="771938"/>
                </a:lnTo>
                <a:lnTo>
                  <a:pt x="788454" y="759515"/>
                </a:lnTo>
                <a:lnTo>
                  <a:pt x="831020" y="744570"/>
                </a:lnTo>
                <a:lnTo>
                  <a:pt x="871111" y="724701"/>
                </a:lnTo>
                <a:lnTo>
                  <a:pt x="908728" y="699908"/>
                </a:lnTo>
                <a:lnTo>
                  <a:pt x="943873" y="670190"/>
                </a:lnTo>
                <a:lnTo>
                  <a:pt x="976548" y="635549"/>
                </a:lnTo>
                <a:lnTo>
                  <a:pt x="1000324" y="597295"/>
                </a:lnTo>
                <a:lnTo>
                  <a:pt x="1025519" y="537581"/>
                </a:lnTo>
                <a:lnTo>
                  <a:pt x="1036341" y="494976"/>
                </a:lnTo>
                <a:lnTo>
                  <a:pt x="1038866" y="441645"/>
                </a:lnTo>
                <a:lnTo>
                  <a:pt x="1036419" y="399492"/>
                </a:lnTo>
                <a:lnTo>
                  <a:pt x="1030678" y="356431"/>
                </a:lnTo>
                <a:lnTo>
                  <a:pt x="1021646" y="312461"/>
                </a:lnTo>
                <a:lnTo>
                  <a:pt x="1009326" y="267579"/>
                </a:lnTo>
                <a:lnTo>
                  <a:pt x="991618" y="218595"/>
                </a:lnTo>
                <a:lnTo>
                  <a:pt x="970871" y="182565"/>
                </a:lnTo>
                <a:lnTo>
                  <a:pt x="939914" y="150380"/>
                </a:lnTo>
                <a:lnTo>
                  <a:pt x="891546" y="111318"/>
                </a:lnTo>
                <a:lnTo>
                  <a:pt x="854337" y="85618"/>
                </a:lnTo>
                <a:lnTo>
                  <a:pt x="818393" y="64771"/>
                </a:lnTo>
                <a:lnTo>
                  <a:pt x="783713" y="48780"/>
                </a:lnTo>
                <a:lnTo>
                  <a:pt x="726544" y="31095"/>
                </a:lnTo>
                <a:lnTo>
                  <a:pt x="684653" y="19961"/>
                </a:lnTo>
                <a:lnTo>
                  <a:pt x="637098" y="8374"/>
                </a:lnTo>
                <a:lnTo>
                  <a:pt x="596017" y="888"/>
                </a:lnTo>
                <a:lnTo>
                  <a:pt x="584359" y="409"/>
                </a:lnTo>
                <a:lnTo>
                  <a:pt x="568345" y="859"/>
                </a:lnTo>
                <a:lnTo>
                  <a:pt x="542569" y="1009"/>
                </a:lnTo>
                <a:lnTo>
                  <a:pt x="507031" y="859"/>
                </a:lnTo>
                <a:lnTo>
                  <a:pt x="461728" y="409"/>
                </a:lnTo>
                <a:lnTo>
                  <a:pt x="417584" y="102"/>
                </a:lnTo>
                <a:lnTo>
                  <a:pt x="383508" y="0"/>
                </a:lnTo>
                <a:lnTo>
                  <a:pt x="359501" y="102"/>
                </a:lnTo>
                <a:lnTo>
                  <a:pt x="345561" y="409"/>
                </a:lnTo>
                <a:lnTo>
                  <a:pt x="322746" y="2481"/>
                </a:lnTo>
                <a:lnTo>
                  <a:pt x="298818" y="6678"/>
                </a:lnTo>
                <a:lnTo>
                  <a:pt x="273777" y="13002"/>
                </a:lnTo>
                <a:lnTo>
                  <a:pt x="247618" y="21453"/>
                </a:lnTo>
                <a:close/>
              </a:path>
            </a:pathLst>
          </a:custGeom>
          <a:ln w="50800">
            <a:solidFill>
              <a:srgbClr val="008CAB"/>
            </a:solidFill>
          </a:ln>
        </p:spPr>
        <p:txBody>
          <a:bodyPr wrap="square" lIns="0" tIns="0" rIns="0" bIns="0" rtlCol="0"/>
          <a:lstStyle/>
          <a:p>
            <a:endParaRPr/>
          </a:p>
        </p:txBody>
      </p:sp>
      <p:sp>
        <p:nvSpPr>
          <p:cNvPr id="21" name="object 21"/>
          <p:cNvSpPr/>
          <p:nvPr/>
        </p:nvSpPr>
        <p:spPr>
          <a:xfrm>
            <a:off x="6210378" y="1101694"/>
            <a:ext cx="865596" cy="701724"/>
          </a:xfrm>
          <a:custGeom>
            <a:avLst/>
            <a:gdLst/>
            <a:ahLst/>
            <a:cxnLst/>
            <a:rect l="l" t="t" r="r" b="b"/>
            <a:pathLst>
              <a:path w="1108709" h="910589">
                <a:moveTo>
                  <a:pt x="720890" y="5207"/>
                </a:moveTo>
                <a:lnTo>
                  <a:pt x="696715" y="2571"/>
                </a:lnTo>
                <a:lnTo>
                  <a:pt x="670999" y="835"/>
                </a:lnTo>
                <a:lnTo>
                  <a:pt x="643742" y="0"/>
                </a:lnTo>
                <a:lnTo>
                  <a:pt x="614946" y="64"/>
                </a:lnTo>
                <a:lnTo>
                  <a:pt x="571188" y="1028"/>
                </a:lnTo>
                <a:lnTo>
                  <a:pt x="529583" y="2207"/>
                </a:lnTo>
                <a:lnTo>
                  <a:pt x="490131" y="3600"/>
                </a:lnTo>
                <a:lnTo>
                  <a:pt x="452831" y="5207"/>
                </a:lnTo>
                <a:lnTo>
                  <a:pt x="446925" y="5436"/>
                </a:lnTo>
                <a:lnTo>
                  <a:pt x="396477" y="10394"/>
                </a:lnTo>
                <a:lnTo>
                  <a:pt x="356995" y="18752"/>
                </a:lnTo>
                <a:lnTo>
                  <a:pt x="317634" y="31311"/>
                </a:lnTo>
                <a:lnTo>
                  <a:pt x="278396" y="48070"/>
                </a:lnTo>
                <a:lnTo>
                  <a:pt x="243385" y="65250"/>
                </a:lnTo>
                <a:lnTo>
                  <a:pt x="198299" y="89591"/>
                </a:lnTo>
                <a:lnTo>
                  <a:pt x="181849" y="101764"/>
                </a:lnTo>
                <a:lnTo>
                  <a:pt x="175042" y="106179"/>
                </a:lnTo>
                <a:lnTo>
                  <a:pt x="167804" y="109993"/>
                </a:lnTo>
                <a:lnTo>
                  <a:pt x="160134" y="113208"/>
                </a:lnTo>
                <a:lnTo>
                  <a:pt x="152440" y="116828"/>
                </a:lnTo>
                <a:lnTo>
                  <a:pt x="145113" y="122203"/>
                </a:lnTo>
                <a:lnTo>
                  <a:pt x="138152" y="129335"/>
                </a:lnTo>
                <a:lnTo>
                  <a:pt x="131559" y="138227"/>
                </a:lnTo>
                <a:lnTo>
                  <a:pt x="124139" y="148107"/>
                </a:lnTo>
                <a:lnTo>
                  <a:pt x="115177" y="158201"/>
                </a:lnTo>
                <a:lnTo>
                  <a:pt x="104675" y="168509"/>
                </a:lnTo>
                <a:lnTo>
                  <a:pt x="92633" y="179032"/>
                </a:lnTo>
                <a:lnTo>
                  <a:pt x="80036" y="190091"/>
                </a:lnTo>
                <a:lnTo>
                  <a:pt x="47790" y="228397"/>
                </a:lnTo>
                <a:lnTo>
                  <a:pt x="23951" y="266716"/>
                </a:lnTo>
                <a:lnTo>
                  <a:pt x="9232" y="305200"/>
                </a:lnTo>
                <a:lnTo>
                  <a:pt x="3936" y="345656"/>
                </a:lnTo>
                <a:lnTo>
                  <a:pt x="1230" y="402913"/>
                </a:lnTo>
                <a:lnTo>
                  <a:pt x="0" y="480733"/>
                </a:lnTo>
                <a:lnTo>
                  <a:pt x="1014" y="522351"/>
                </a:lnTo>
                <a:lnTo>
                  <a:pt x="12101" y="590922"/>
                </a:lnTo>
                <a:lnTo>
                  <a:pt x="33816" y="640633"/>
                </a:lnTo>
                <a:lnTo>
                  <a:pt x="58943" y="675604"/>
                </a:lnTo>
                <a:lnTo>
                  <a:pt x="101131" y="708565"/>
                </a:lnTo>
                <a:lnTo>
                  <a:pt x="148837" y="738540"/>
                </a:lnTo>
                <a:lnTo>
                  <a:pt x="188508" y="754480"/>
                </a:lnTo>
                <a:lnTo>
                  <a:pt x="234456" y="766524"/>
                </a:lnTo>
                <a:lnTo>
                  <a:pt x="255857" y="771903"/>
                </a:lnTo>
                <a:lnTo>
                  <a:pt x="275595" y="776982"/>
                </a:lnTo>
                <a:lnTo>
                  <a:pt x="293674" y="781761"/>
                </a:lnTo>
                <a:lnTo>
                  <a:pt x="313108" y="786069"/>
                </a:lnTo>
                <a:lnTo>
                  <a:pt x="337405" y="789391"/>
                </a:lnTo>
                <a:lnTo>
                  <a:pt x="366567" y="791727"/>
                </a:lnTo>
                <a:lnTo>
                  <a:pt x="400596" y="793077"/>
                </a:lnTo>
                <a:lnTo>
                  <a:pt x="434786" y="793913"/>
                </a:lnTo>
                <a:lnTo>
                  <a:pt x="464908" y="794706"/>
                </a:lnTo>
                <a:lnTo>
                  <a:pt x="490964" y="795456"/>
                </a:lnTo>
                <a:lnTo>
                  <a:pt x="512952" y="796163"/>
                </a:lnTo>
                <a:lnTo>
                  <a:pt x="532600" y="796463"/>
                </a:lnTo>
                <a:lnTo>
                  <a:pt x="551632" y="796678"/>
                </a:lnTo>
                <a:lnTo>
                  <a:pt x="570047" y="796806"/>
                </a:lnTo>
                <a:lnTo>
                  <a:pt x="587844" y="796849"/>
                </a:lnTo>
                <a:lnTo>
                  <a:pt x="605891" y="796313"/>
                </a:lnTo>
                <a:lnTo>
                  <a:pt x="627513" y="794706"/>
                </a:lnTo>
                <a:lnTo>
                  <a:pt x="652706" y="792027"/>
                </a:lnTo>
                <a:lnTo>
                  <a:pt x="681469" y="788277"/>
                </a:lnTo>
                <a:lnTo>
                  <a:pt x="684428" y="787819"/>
                </a:lnTo>
                <a:lnTo>
                  <a:pt x="687387" y="787362"/>
                </a:lnTo>
                <a:lnTo>
                  <a:pt x="690333" y="786905"/>
                </a:lnTo>
                <a:lnTo>
                  <a:pt x="713003" y="789648"/>
                </a:lnTo>
                <a:lnTo>
                  <a:pt x="738935" y="812937"/>
                </a:lnTo>
                <a:lnTo>
                  <a:pt x="767945" y="834471"/>
                </a:lnTo>
                <a:lnTo>
                  <a:pt x="800033" y="854251"/>
                </a:lnTo>
                <a:lnTo>
                  <a:pt x="835202" y="872274"/>
                </a:lnTo>
                <a:lnTo>
                  <a:pt x="840460" y="874789"/>
                </a:lnTo>
                <a:lnTo>
                  <a:pt x="845553" y="877646"/>
                </a:lnTo>
                <a:lnTo>
                  <a:pt x="889841" y="898967"/>
                </a:lnTo>
                <a:lnTo>
                  <a:pt x="938719" y="908652"/>
                </a:lnTo>
                <a:lnTo>
                  <a:pt x="956424" y="910324"/>
                </a:lnTo>
                <a:lnTo>
                  <a:pt x="975156" y="904837"/>
                </a:lnTo>
                <a:lnTo>
                  <a:pt x="967577" y="892195"/>
                </a:lnTo>
                <a:lnTo>
                  <a:pt x="953222" y="867983"/>
                </a:lnTo>
                <a:lnTo>
                  <a:pt x="932092" y="832201"/>
                </a:lnTo>
                <a:lnTo>
                  <a:pt x="904189" y="784848"/>
                </a:lnTo>
                <a:lnTo>
                  <a:pt x="917003" y="766331"/>
                </a:lnTo>
                <a:lnTo>
                  <a:pt x="946757" y="753794"/>
                </a:lnTo>
                <a:lnTo>
                  <a:pt x="974907" y="739844"/>
                </a:lnTo>
                <a:lnTo>
                  <a:pt x="1026401" y="707708"/>
                </a:lnTo>
                <a:lnTo>
                  <a:pt x="1066312" y="663823"/>
                </a:lnTo>
                <a:lnTo>
                  <a:pt x="1089469" y="602793"/>
                </a:lnTo>
                <a:lnTo>
                  <a:pt x="1101415" y="533454"/>
                </a:lnTo>
                <a:lnTo>
                  <a:pt x="1107693" y="464630"/>
                </a:lnTo>
                <a:lnTo>
                  <a:pt x="1108439" y="431263"/>
                </a:lnTo>
                <a:lnTo>
                  <a:pt x="1107209" y="398371"/>
                </a:lnTo>
                <a:lnTo>
                  <a:pt x="1104006" y="365950"/>
                </a:lnTo>
                <a:lnTo>
                  <a:pt x="1098829" y="333998"/>
                </a:lnTo>
                <a:lnTo>
                  <a:pt x="1096642" y="322170"/>
                </a:lnTo>
                <a:lnTo>
                  <a:pt x="1094519" y="310344"/>
                </a:lnTo>
                <a:lnTo>
                  <a:pt x="1092455" y="298518"/>
                </a:lnTo>
                <a:lnTo>
                  <a:pt x="1090447" y="286690"/>
                </a:lnTo>
                <a:lnTo>
                  <a:pt x="1085430" y="266416"/>
                </a:lnTo>
                <a:lnTo>
                  <a:pt x="1076779" y="246744"/>
                </a:lnTo>
                <a:lnTo>
                  <a:pt x="1064494" y="227674"/>
                </a:lnTo>
                <a:lnTo>
                  <a:pt x="1048575" y="209207"/>
                </a:lnTo>
                <a:lnTo>
                  <a:pt x="1042987" y="203492"/>
                </a:lnTo>
                <a:lnTo>
                  <a:pt x="1039050" y="197092"/>
                </a:lnTo>
                <a:lnTo>
                  <a:pt x="1013186" y="155608"/>
                </a:lnTo>
                <a:lnTo>
                  <a:pt x="994206" y="141199"/>
                </a:lnTo>
                <a:lnTo>
                  <a:pt x="988288" y="135941"/>
                </a:lnTo>
                <a:lnTo>
                  <a:pt x="949034" y="94949"/>
                </a:lnTo>
                <a:lnTo>
                  <a:pt x="918971" y="70003"/>
                </a:lnTo>
                <a:lnTo>
                  <a:pt x="878043" y="47318"/>
                </a:lnTo>
                <a:lnTo>
                  <a:pt x="830773" y="32639"/>
                </a:lnTo>
                <a:lnTo>
                  <a:pt x="777557" y="16866"/>
                </a:lnTo>
                <a:lnTo>
                  <a:pt x="736075" y="7479"/>
                </a:lnTo>
                <a:lnTo>
                  <a:pt x="720890" y="5207"/>
                </a:lnTo>
                <a:close/>
              </a:path>
            </a:pathLst>
          </a:custGeom>
          <a:ln w="50800">
            <a:solidFill>
              <a:srgbClr val="008CAB"/>
            </a:solidFill>
          </a:ln>
        </p:spPr>
        <p:txBody>
          <a:bodyPr wrap="square" lIns="0" tIns="0" rIns="0" bIns="0" rtlCol="0"/>
          <a:lstStyle/>
          <a:p>
            <a:endParaRPr/>
          </a:p>
        </p:txBody>
      </p:sp>
      <p:sp>
        <p:nvSpPr>
          <p:cNvPr id="22" name="object 22"/>
          <p:cNvSpPr/>
          <p:nvPr/>
        </p:nvSpPr>
        <p:spPr>
          <a:xfrm>
            <a:off x="8274298" y="4796186"/>
            <a:ext cx="337820" cy="487680"/>
          </a:xfrm>
          <a:custGeom>
            <a:avLst/>
            <a:gdLst/>
            <a:ahLst/>
            <a:cxnLst/>
            <a:rect l="l" t="t" r="r" b="b"/>
            <a:pathLst>
              <a:path w="337820" h="487679">
                <a:moveTo>
                  <a:pt x="337499" y="16344"/>
                </a:moveTo>
                <a:lnTo>
                  <a:pt x="333956" y="14871"/>
                </a:lnTo>
                <a:lnTo>
                  <a:pt x="330413" y="13690"/>
                </a:lnTo>
                <a:lnTo>
                  <a:pt x="326869" y="12814"/>
                </a:lnTo>
                <a:lnTo>
                  <a:pt x="310524" y="7899"/>
                </a:lnTo>
                <a:lnTo>
                  <a:pt x="294292" y="4200"/>
                </a:lnTo>
                <a:lnTo>
                  <a:pt x="278172" y="1716"/>
                </a:lnTo>
                <a:lnTo>
                  <a:pt x="262163" y="444"/>
                </a:lnTo>
                <a:lnTo>
                  <a:pt x="259509" y="152"/>
                </a:lnTo>
                <a:lnTo>
                  <a:pt x="256854" y="0"/>
                </a:lnTo>
                <a:lnTo>
                  <a:pt x="254187" y="0"/>
                </a:lnTo>
                <a:lnTo>
                  <a:pt x="194702" y="7732"/>
                </a:lnTo>
                <a:lnTo>
                  <a:pt x="135874" y="31800"/>
                </a:lnTo>
                <a:lnTo>
                  <a:pt x="90706" y="62083"/>
                </a:lnTo>
                <a:lnTo>
                  <a:pt x="54454" y="98161"/>
                </a:lnTo>
                <a:lnTo>
                  <a:pt x="27118" y="140035"/>
                </a:lnTo>
                <a:lnTo>
                  <a:pt x="8696" y="187705"/>
                </a:lnTo>
                <a:lnTo>
                  <a:pt x="0" y="237197"/>
                </a:lnTo>
                <a:lnTo>
                  <a:pt x="2273" y="284537"/>
                </a:lnTo>
                <a:lnTo>
                  <a:pt x="15515" y="329723"/>
                </a:lnTo>
                <a:lnTo>
                  <a:pt x="39722" y="372757"/>
                </a:lnTo>
                <a:lnTo>
                  <a:pt x="66361" y="404616"/>
                </a:lnTo>
                <a:lnTo>
                  <a:pt x="97987" y="432166"/>
                </a:lnTo>
                <a:lnTo>
                  <a:pt x="134598" y="455409"/>
                </a:lnTo>
                <a:lnTo>
                  <a:pt x="176197" y="474344"/>
                </a:lnTo>
                <a:lnTo>
                  <a:pt x="208020" y="484612"/>
                </a:lnTo>
                <a:lnTo>
                  <a:pt x="219186" y="487591"/>
                </a:lnTo>
              </a:path>
            </a:pathLst>
          </a:custGeom>
          <a:ln w="50800">
            <a:solidFill>
              <a:srgbClr val="66768C"/>
            </a:solidFill>
          </a:ln>
        </p:spPr>
        <p:txBody>
          <a:bodyPr wrap="square" lIns="0" tIns="0" rIns="0" bIns="0" rtlCol="0"/>
          <a:lstStyle/>
          <a:p>
            <a:endParaRPr/>
          </a:p>
        </p:txBody>
      </p:sp>
      <p:sp>
        <p:nvSpPr>
          <p:cNvPr id="23" name="object 23"/>
          <p:cNvSpPr/>
          <p:nvPr/>
        </p:nvSpPr>
        <p:spPr>
          <a:xfrm>
            <a:off x="8416828" y="5088566"/>
            <a:ext cx="363855" cy="184785"/>
          </a:xfrm>
          <a:custGeom>
            <a:avLst/>
            <a:gdLst/>
            <a:ahLst/>
            <a:cxnLst/>
            <a:rect l="l" t="t" r="r" b="b"/>
            <a:pathLst>
              <a:path w="363854" h="184785">
                <a:moveTo>
                  <a:pt x="0" y="152374"/>
                </a:moveTo>
                <a:lnTo>
                  <a:pt x="36334" y="175336"/>
                </a:lnTo>
                <a:lnTo>
                  <a:pt x="79311" y="183730"/>
                </a:lnTo>
                <a:lnTo>
                  <a:pt x="99917" y="184311"/>
                </a:lnTo>
                <a:lnTo>
                  <a:pt x="107670" y="184175"/>
                </a:lnTo>
                <a:lnTo>
                  <a:pt x="119553" y="183977"/>
                </a:lnTo>
                <a:lnTo>
                  <a:pt x="128168" y="183838"/>
                </a:lnTo>
                <a:lnTo>
                  <a:pt x="133516" y="183757"/>
                </a:lnTo>
                <a:lnTo>
                  <a:pt x="135597" y="183730"/>
                </a:lnTo>
                <a:lnTo>
                  <a:pt x="143624" y="183095"/>
                </a:lnTo>
                <a:lnTo>
                  <a:pt x="194970" y="173570"/>
                </a:lnTo>
                <a:lnTo>
                  <a:pt x="238588" y="154191"/>
                </a:lnTo>
                <a:lnTo>
                  <a:pt x="272737" y="132384"/>
                </a:lnTo>
                <a:lnTo>
                  <a:pt x="311845" y="99153"/>
                </a:lnTo>
                <a:lnTo>
                  <a:pt x="336765" y="65811"/>
                </a:lnTo>
                <a:lnTo>
                  <a:pt x="358875" y="17199"/>
                </a:lnTo>
                <a:lnTo>
                  <a:pt x="363359" y="0"/>
                </a:lnTo>
              </a:path>
            </a:pathLst>
          </a:custGeom>
          <a:ln w="50800">
            <a:solidFill>
              <a:srgbClr val="66768C"/>
            </a:solidFill>
          </a:ln>
        </p:spPr>
        <p:txBody>
          <a:bodyPr wrap="square" lIns="0" tIns="0" rIns="0" bIns="0" rtlCol="0"/>
          <a:lstStyle/>
          <a:p>
            <a:endParaRPr/>
          </a:p>
        </p:txBody>
      </p:sp>
      <p:sp>
        <p:nvSpPr>
          <p:cNvPr id="24" name="object 24"/>
          <p:cNvSpPr/>
          <p:nvPr/>
        </p:nvSpPr>
        <p:spPr>
          <a:xfrm>
            <a:off x="8960985" y="4633220"/>
            <a:ext cx="25400" cy="206375"/>
          </a:xfrm>
          <a:custGeom>
            <a:avLst/>
            <a:gdLst/>
            <a:ahLst/>
            <a:cxnLst/>
            <a:rect l="l" t="t" r="r" b="b"/>
            <a:pathLst>
              <a:path w="25400" h="206375">
                <a:moveTo>
                  <a:pt x="0" y="206247"/>
                </a:moveTo>
                <a:lnTo>
                  <a:pt x="4681" y="171938"/>
                </a:lnTo>
                <a:lnTo>
                  <a:pt x="8974" y="140998"/>
                </a:lnTo>
                <a:lnTo>
                  <a:pt x="12878" y="113425"/>
                </a:lnTo>
                <a:lnTo>
                  <a:pt x="16395" y="89217"/>
                </a:lnTo>
                <a:lnTo>
                  <a:pt x="17666" y="71631"/>
                </a:lnTo>
                <a:lnTo>
                  <a:pt x="18830" y="56421"/>
                </a:lnTo>
                <a:lnTo>
                  <a:pt x="19885" y="43585"/>
                </a:lnTo>
                <a:lnTo>
                  <a:pt x="20827" y="33121"/>
                </a:lnTo>
                <a:lnTo>
                  <a:pt x="21412" y="24295"/>
                </a:lnTo>
                <a:lnTo>
                  <a:pt x="22301" y="16040"/>
                </a:lnTo>
                <a:lnTo>
                  <a:pt x="23482" y="8394"/>
                </a:lnTo>
                <a:lnTo>
                  <a:pt x="23774" y="5448"/>
                </a:lnTo>
                <a:lnTo>
                  <a:pt x="24218" y="2654"/>
                </a:lnTo>
                <a:lnTo>
                  <a:pt x="24815" y="0"/>
                </a:lnTo>
                <a:lnTo>
                  <a:pt x="21564" y="2057"/>
                </a:lnTo>
                <a:lnTo>
                  <a:pt x="18313" y="4711"/>
                </a:lnTo>
                <a:lnTo>
                  <a:pt x="15062" y="7950"/>
                </a:lnTo>
                <a:lnTo>
                  <a:pt x="20827" y="8394"/>
                </a:lnTo>
              </a:path>
            </a:pathLst>
          </a:custGeom>
          <a:ln w="50800">
            <a:solidFill>
              <a:srgbClr val="66768C"/>
            </a:solidFill>
          </a:ln>
        </p:spPr>
        <p:txBody>
          <a:bodyPr wrap="square" lIns="0" tIns="0" rIns="0" bIns="0" rtlCol="0"/>
          <a:lstStyle/>
          <a:p>
            <a:endParaRPr/>
          </a:p>
        </p:txBody>
      </p:sp>
      <p:sp>
        <p:nvSpPr>
          <p:cNvPr id="25" name="object 25"/>
          <p:cNvSpPr/>
          <p:nvPr/>
        </p:nvSpPr>
        <p:spPr>
          <a:xfrm>
            <a:off x="8528487" y="4629275"/>
            <a:ext cx="447675" cy="231140"/>
          </a:xfrm>
          <a:custGeom>
            <a:avLst/>
            <a:gdLst/>
            <a:ahLst/>
            <a:cxnLst/>
            <a:rect l="l" t="t" r="r" b="b"/>
            <a:pathLst>
              <a:path w="447675" h="231139">
                <a:moveTo>
                  <a:pt x="0" y="166911"/>
                </a:moveTo>
                <a:lnTo>
                  <a:pt x="15401" y="161584"/>
                </a:lnTo>
                <a:lnTo>
                  <a:pt x="33240" y="160177"/>
                </a:lnTo>
                <a:lnTo>
                  <a:pt x="53515" y="162689"/>
                </a:lnTo>
                <a:lnTo>
                  <a:pt x="103587" y="178620"/>
                </a:lnTo>
                <a:lnTo>
                  <a:pt x="144017" y="195626"/>
                </a:lnTo>
                <a:lnTo>
                  <a:pt x="186976" y="221209"/>
                </a:lnTo>
                <a:lnTo>
                  <a:pt x="197637" y="230513"/>
                </a:lnTo>
                <a:lnTo>
                  <a:pt x="218547" y="212351"/>
                </a:lnTo>
                <a:lnTo>
                  <a:pt x="242282" y="192311"/>
                </a:lnTo>
                <a:lnTo>
                  <a:pt x="268844" y="170394"/>
                </a:lnTo>
                <a:lnTo>
                  <a:pt x="298234" y="146604"/>
                </a:lnTo>
                <a:lnTo>
                  <a:pt x="342794" y="109692"/>
                </a:lnTo>
                <a:lnTo>
                  <a:pt x="381206" y="76262"/>
                </a:lnTo>
                <a:lnTo>
                  <a:pt x="413469" y="46313"/>
                </a:lnTo>
                <a:lnTo>
                  <a:pt x="439585" y="19845"/>
                </a:lnTo>
                <a:lnTo>
                  <a:pt x="442252" y="16899"/>
                </a:lnTo>
                <a:lnTo>
                  <a:pt x="444906" y="14244"/>
                </a:lnTo>
                <a:lnTo>
                  <a:pt x="447560" y="11895"/>
                </a:lnTo>
                <a:lnTo>
                  <a:pt x="433713" y="11921"/>
                </a:lnTo>
                <a:lnTo>
                  <a:pt x="417872" y="11120"/>
                </a:lnTo>
                <a:lnTo>
                  <a:pt x="400038" y="9491"/>
                </a:lnTo>
                <a:lnTo>
                  <a:pt x="380212" y="7031"/>
                </a:lnTo>
                <a:lnTo>
                  <a:pt x="346307" y="3309"/>
                </a:lnTo>
                <a:lnTo>
                  <a:pt x="309305" y="965"/>
                </a:lnTo>
                <a:lnTo>
                  <a:pt x="269202" y="0"/>
                </a:lnTo>
                <a:lnTo>
                  <a:pt x="225996" y="414"/>
                </a:lnTo>
              </a:path>
            </a:pathLst>
          </a:custGeom>
          <a:ln w="50799">
            <a:solidFill>
              <a:srgbClr val="66768C"/>
            </a:solidFill>
          </a:ln>
        </p:spPr>
        <p:txBody>
          <a:bodyPr wrap="square" lIns="0" tIns="0" rIns="0" bIns="0" rtlCol="0"/>
          <a:lstStyle/>
          <a:p>
            <a:endParaRPr/>
          </a:p>
        </p:txBody>
      </p:sp>
      <p:sp>
        <p:nvSpPr>
          <p:cNvPr id="26" name="object 26"/>
          <p:cNvSpPr/>
          <p:nvPr/>
        </p:nvSpPr>
        <p:spPr>
          <a:xfrm>
            <a:off x="8985801" y="4612023"/>
            <a:ext cx="10795" cy="21590"/>
          </a:xfrm>
          <a:custGeom>
            <a:avLst/>
            <a:gdLst/>
            <a:ahLst/>
            <a:cxnLst/>
            <a:rect l="l" t="t" r="r" b="b"/>
            <a:pathLst>
              <a:path w="10795" h="21589">
                <a:moveTo>
                  <a:pt x="3543" y="0"/>
                </a:moveTo>
                <a:lnTo>
                  <a:pt x="2070" y="6477"/>
                </a:lnTo>
                <a:lnTo>
                  <a:pt x="889" y="13538"/>
                </a:lnTo>
                <a:lnTo>
                  <a:pt x="0" y="21196"/>
                </a:lnTo>
                <a:lnTo>
                  <a:pt x="3543" y="18834"/>
                </a:lnTo>
                <a:lnTo>
                  <a:pt x="6946" y="17068"/>
                </a:lnTo>
                <a:lnTo>
                  <a:pt x="10185" y="15900"/>
                </a:lnTo>
              </a:path>
            </a:pathLst>
          </a:custGeom>
          <a:ln w="50800">
            <a:solidFill>
              <a:srgbClr val="66768C"/>
            </a:solidFill>
          </a:ln>
        </p:spPr>
        <p:txBody>
          <a:bodyPr wrap="square" lIns="0" tIns="0" rIns="0" bIns="0" rtlCol="0"/>
          <a:lstStyle/>
          <a:p>
            <a:endParaRPr/>
          </a:p>
        </p:txBody>
      </p:sp>
      <p:sp>
        <p:nvSpPr>
          <p:cNvPr id="27" name="object 27"/>
          <p:cNvSpPr/>
          <p:nvPr/>
        </p:nvSpPr>
        <p:spPr>
          <a:xfrm>
            <a:off x="8726123" y="4859788"/>
            <a:ext cx="50800" cy="300355"/>
          </a:xfrm>
          <a:custGeom>
            <a:avLst/>
            <a:gdLst/>
            <a:ahLst/>
            <a:cxnLst/>
            <a:rect l="l" t="t" r="r" b="b"/>
            <a:pathLst>
              <a:path w="50800" h="300354">
                <a:moveTo>
                  <a:pt x="0" y="0"/>
                </a:moveTo>
                <a:lnTo>
                  <a:pt x="25041" y="38093"/>
                </a:lnTo>
                <a:lnTo>
                  <a:pt x="33435" y="65173"/>
                </a:lnTo>
                <a:lnTo>
                  <a:pt x="35787" y="73869"/>
                </a:lnTo>
                <a:lnTo>
                  <a:pt x="38526" y="83946"/>
                </a:lnTo>
                <a:lnTo>
                  <a:pt x="41656" y="95402"/>
                </a:lnTo>
                <a:lnTo>
                  <a:pt x="44454" y="107046"/>
                </a:lnTo>
                <a:lnTo>
                  <a:pt x="49770" y="152066"/>
                </a:lnTo>
                <a:lnTo>
                  <a:pt x="50520" y="185940"/>
                </a:lnTo>
                <a:lnTo>
                  <a:pt x="50437" y="193834"/>
                </a:lnTo>
                <a:lnTo>
                  <a:pt x="29692" y="267195"/>
                </a:lnTo>
                <a:lnTo>
                  <a:pt x="18639" y="293041"/>
                </a:lnTo>
                <a:lnTo>
                  <a:pt x="15062" y="299885"/>
                </a:lnTo>
              </a:path>
            </a:pathLst>
          </a:custGeom>
          <a:ln w="50800">
            <a:solidFill>
              <a:srgbClr val="66768C"/>
            </a:solidFill>
          </a:ln>
        </p:spPr>
        <p:txBody>
          <a:bodyPr wrap="square" lIns="0" tIns="0" rIns="0" bIns="0" rtlCol="0"/>
          <a:lstStyle/>
          <a:p>
            <a:endParaRPr/>
          </a:p>
        </p:txBody>
      </p:sp>
      <p:sp>
        <p:nvSpPr>
          <p:cNvPr id="28" name="object 28"/>
          <p:cNvSpPr/>
          <p:nvPr/>
        </p:nvSpPr>
        <p:spPr>
          <a:xfrm>
            <a:off x="8220828" y="5479266"/>
            <a:ext cx="207010" cy="170180"/>
          </a:xfrm>
          <a:custGeom>
            <a:avLst/>
            <a:gdLst/>
            <a:ahLst/>
            <a:cxnLst/>
            <a:rect l="l" t="t" r="r" b="b"/>
            <a:pathLst>
              <a:path w="207009" h="170179">
                <a:moveTo>
                  <a:pt x="206501" y="444"/>
                </a:moveTo>
                <a:lnTo>
                  <a:pt x="94830" y="444"/>
                </a:lnTo>
                <a:lnTo>
                  <a:pt x="89380" y="416"/>
                </a:lnTo>
                <a:lnTo>
                  <a:pt x="82762" y="331"/>
                </a:lnTo>
                <a:lnTo>
                  <a:pt x="74978" y="192"/>
                </a:lnTo>
                <a:lnTo>
                  <a:pt x="66027" y="0"/>
                </a:lnTo>
                <a:lnTo>
                  <a:pt x="57747" y="83"/>
                </a:lnTo>
                <a:lnTo>
                  <a:pt x="16255" y="5156"/>
                </a:lnTo>
                <a:lnTo>
                  <a:pt x="10782" y="6337"/>
                </a:lnTo>
                <a:lnTo>
                  <a:pt x="4876" y="7505"/>
                </a:lnTo>
                <a:lnTo>
                  <a:pt x="3130" y="44965"/>
                </a:lnTo>
                <a:lnTo>
                  <a:pt x="2330" y="78725"/>
                </a:lnTo>
                <a:lnTo>
                  <a:pt x="2472" y="108788"/>
                </a:lnTo>
                <a:lnTo>
                  <a:pt x="3555" y="135153"/>
                </a:lnTo>
                <a:lnTo>
                  <a:pt x="3996" y="146106"/>
                </a:lnTo>
                <a:lnTo>
                  <a:pt x="3549" y="155573"/>
                </a:lnTo>
                <a:lnTo>
                  <a:pt x="2216" y="163551"/>
                </a:lnTo>
                <a:lnTo>
                  <a:pt x="0" y="170040"/>
                </a:lnTo>
              </a:path>
            </a:pathLst>
          </a:custGeom>
          <a:ln w="50800">
            <a:solidFill>
              <a:srgbClr val="66768C"/>
            </a:solidFill>
          </a:ln>
        </p:spPr>
        <p:txBody>
          <a:bodyPr wrap="square" lIns="0" tIns="0" rIns="0" bIns="0" rtlCol="0"/>
          <a:lstStyle/>
          <a:p>
            <a:endParaRPr/>
          </a:p>
        </p:txBody>
      </p:sp>
      <p:sp>
        <p:nvSpPr>
          <p:cNvPr id="29" name="object 29"/>
          <p:cNvSpPr/>
          <p:nvPr/>
        </p:nvSpPr>
        <p:spPr>
          <a:xfrm>
            <a:off x="8024524" y="4781236"/>
            <a:ext cx="463550" cy="710565"/>
          </a:xfrm>
          <a:custGeom>
            <a:avLst/>
            <a:gdLst/>
            <a:ahLst/>
            <a:cxnLst/>
            <a:rect l="l" t="t" r="r" b="b"/>
            <a:pathLst>
              <a:path w="463550" h="710564">
                <a:moveTo>
                  <a:pt x="65138" y="53212"/>
                </a:moveTo>
                <a:lnTo>
                  <a:pt x="104584" y="31127"/>
                </a:lnTo>
                <a:lnTo>
                  <a:pt x="146956" y="14129"/>
                </a:lnTo>
                <a:lnTo>
                  <a:pt x="188996" y="3753"/>
                </a:lnTo>
                <a:lnTo>
                  <a:pt x="230705" y="0"/>
                </a:lnTo>
                <a:lnTo>
                  <a:pt x="272084" y="2869"/>
                </a:lnTo>
                <a:lnTo>
                  <a:pt x="320052" y="15040"/>
                </a:lnTo>
                <a:lnTo>
                  <a:pt x="362038" y="36542"/>
                </a:lnTo>
                <a:lnTo>
                  <a:pt x="398043" y="67375"/>
                </a:lnTo>
                <a:lnTo>
                  <a:pt x="428066" y="107543"/>
                </a:lnTo>
                <a:lnTo>
                  <a:pt x="450138" y="153774"/>
                </a:lnTo>
                <a:lnTo>
                  <a:pt x="461852" y="202383"/>
                </a:lnTo>
                <a:lnTo>
                  <a:pt x="463211" y="253368"/>
                </a:lnTo>
                <a:lnTo>
                  <a:pt x="454215" y="306729"/>
                </a:lnTo>
                <a:lnTo>
                  <a:pt x="444243" y="337810"/>
                </a:lnTo>
                <a:lnTo>
                  <a:pt x="431168" y="366129"/>
                </a:lnTo>
                <a:lnTo>
                  <a:pt x="414992" y="391688"/>
                </a:lnTo>
                <a:lnTo>
                  <a:pt x="395719" y="414489"/>
                </a:lnTo>
                <a:lnTo>
                  <a:pt x="388847" y="429067"/>
                </a:lnTo>
                <a:lnTo>
                  <a:pt x="341655" y="467486"/>
                </a:lnTo>
                <a:lnTo>
                  <a:pt x="297119" y="489180"/>
                </a:lnTo>
                <a:lnTo>
                  <a:pt x="258374" y="504637"/>
                </a:lnTo>
                <a:lnTo>
                  <a:pt x="213588" y="513422"/>
                </a:lnTo>
                <a:lnTo>
                  <a:pt x="212233" y="540939"/>
                </a:lnTo>
                <a:lnTo>
                  <a:pt x="210378" y="571828"/>
                </a:lnTo>
                <a:lnTo>
                  <a:pt x="208023" y="606085"/>
                </a:lnTo>
                <a:lnTo>
                  <a:pt x="205168" y="643711"/>
                </a:lnTo>
                <a:lnTo>
                  <a:pt x="203925" y="659827"/>
                </a:lnTo>
                <a:lnTo>
                  <a:pt x="202845" y="675504"/>
                </a:lnTo>
                <a:lnTo>
                  <a:pt x="201930" y="690740"/>
                </a:lnTo>
                <a:lnTo>
                  <a:pt x="201180" y="705535"/>
                </a:lnTo>
                <a:lnTo>
                  <a:pt x="197345" y="706424"/>
                </a:lnTo>
                <a:lnTo>
                  <a:pt x="156427" y="709846"/>
                </a:lnTo>
                <a:lnTo>
                  <a:pt x="94386" y="710399"/>
                </a:lnTo>
                <a:lnTo>
                  <a:pt x="64727" y="710344"/>
                </a:lnTo>
                <a:lnTo>
                  <a:pt x="39111" y="710178"/>
                </a:lnTo>
                <a:lnTo>
                  <a:pt x="17535" y="709901"/>
                </a:lnTo>
                <a:lnTo>
                  <a:pt x="0" y="709510"/>
                </a:lnTo>
              </a:path>
            </a:pathLst>
          </a:custGeom>
          <a:ln w="50800">
            <a:solidFill>
              <a:srgbClr val="66768C"/>
            </a:solidFill>
          </a:ln>
        </p:spPr>
        <p:txBody>
          <a:bodyPr wrap="square" lIns="0" tIns="0" rIns="0" bIns="0" rtlCol="0"/>
          <a:lstStyle/>
          <a:p>
            <a:endParaRPr/>
          </a:p>
        </p:txBody>
      </p:sp>
      <p:sp>
        <p:nvSpPr>
          <p:cNvPr id="30" name="object 30"/>
          <p:cNvSpPr/>
          <p:nvPr/>
        </p:nvSpPr>
        <p:spPr>
          <a:xfrm>
            <a:off x="8350673" y="5195726"/>
            <a:ext cx="69850" cy="49530"/>
          </a:xfrm>
          <a:custGeom>
            <a:avLst/>
            <a:gdLst/>
            <a:ahLst/>
            <a:cxnLst/>
            <a:rect l="l" t="t" r="r" b="b"/>
            <a:pathLst>
              <a:path w="69850" h="49529">
                <a:moveTo>
                  <a:pt x="0" y="49021"/>
                </a:moveTo>
                <a:lnTo>
                  <a:pt x="19635" y="38670"/>
                </a:lnTo>
                <a:lnTo>
                  <a:pt x="37776" y="27049"/>
                </a:lnTo>
                <a:lnTo>
                  <a:pt x="54421" y="14158"/>
                </a:lnTo>
                <a:lnTo>
                  <a:pt x="69570" y="0"/>
                </a:lnTo>
              </a:path>
            </a:pathLst>
          </a:custGeom>
          <a:ln w="50800">
            <a:solidFill>
              <a:srgbClr val="66768C"/>
            </a:solidFill>
          </a:ln>
        </p:spPr>
        <p:txBody>
          <a:bodyPr wrap="square" lIns="0" tIns="0" rIns="0" bIns="0" rtlCol="0"/>
          <a:lstStyle/>
          <a:p>
            <a:endParaRPr/>
          </a:p>
        </p:txBody>
      </p:sp>
      <p:sp>
        <p:nvSpPr>
          <p:cNvPr id="31" name="object 31"/>
          <p:cNvSpPr/>
          <p:nvPr/>
        </p:nvSpPr>
        <p:spPr>
          <a:xfrm>
            <a:off x="8009462" y="5099003"/>
            <a:ext cx="229235" cy="196215"/>
          </a:xfrm>
          <a:custGeom>
            <a:avLst/>
            <a:gdLst/>
            <a:ahLst/>
            <a:cxnLst/>
            <a:rect l="l" t="t" r="r" b="b"/>
            <a:pathLst>
              <a:path w="229234" h="196214">
                <a:moveTo>
                  <a:pt x="228650" y="195656"/>
                </a:moveTo>
                <a:lnTo>
                  <a:pt x="183343" y="187375"/>
                </a:lnTo>
                <a:lnTo>
                  <a:pt x="157755" y="174789"/>
                </a:lnTo>
                <a:lnTo>
                  <a:pt x="149779" y="170481"/>
                </a:lnTo>
                <a:lnTo>
                  <a:pt x="140471" y="165511"/>
                </a:lnTo>
                <a:lnTo>
                  <a:pt x="129832" y="159880"/>
                </a:lnTo>
                <a:lnTo>
                  <a:pt x="119695" y="153834"/>
                </a:lnTo>
                <a:lnTo>
                  <a:pt x="83665" y="126808"/>
                </a:lnTo>
                <a:lnTo>
                  <a:pt x="58496" y="103784"/>
                </a:lnTo>
                <a:lnTo>
                  <a:pt x="50215" y="96138"/>
                </a:lnTo>
                <a:lnTo>
                  <a:pt x="13296" y="33121"/>
                </a:lnTo>
                <a:lnTo>
                  <a:pt x="2495" y="7205"/>
                </a:lnTo>
                <a:lnTo>
                  <a:pt x="0" y="0"/>
                </a:lnTo>
              </a:path>
            </a:pathLst>
          </a:custGeom>
          <a:ln w="50800">
            <a:solidFill>
              <a:srgbClr val="66768C"/>
            </a:solidFill>
          </a:ln>
        </p:spPr>
        <p:txBody>
          <a:bodyPr wrap="square" lIns="0" tIns="0" rIns="0" bIns="0" rtlCol="0"/>
          <a:lstStyle/>
          <a:p>
            <a:endParaRPr/>
          </a:p>
        </p:txBody>
      </p:sp>
      <p:sp>
        <p:nvSpPr>
          <p:cNvPr id="32" name="object 32"/>
          <p:cNvSpPr/>
          <p:nvPr/>
        </p:nvSpPr>
        <p:spPr>
          <a:xfrm>
            <a:off x="7997192" y="4808833"/>
            <a:ext cx="177165" cy="367665"/>
          </a:xfrm>
          <a:custGeom>
            <a:avLst/>
            <a:gdLst/>
            <a:ahLst/>
            <a:cxnLst/>
            <a:rect l="l" t="t" r="r" b="b"/>
            <a:pathLst>
              <a:path w="177165" h="367664">
                <a:moveTo>
                  <a:pt x="176670" y="0"/>
                </a:moveTo>
                <a:lnTo>
                  <a:pt x="135014" y="10159"/>
                </a:lnTo>
                <a:lnTo>
                  <a:pt x="99124" y="35331"/>
                </a:lnTo>
                <a:lnTo>
                  <a:pt x="79629" y="55651"/>
                </a:lnTo>
                <a:lnTo>
                  <a:pt x="71431" y="64400"/>
                </a:lnTo>
                <a:lnTo>
                  <a:pt x="65447" y="70777"/>
                </a:lnTo>
                <a:lnTo>
                  <a:pt x="61677" y="74782"/>
                </a:lnTo>
                <a:lnTo>
                  <a:pt x="60122" y="76415"/>
                </a:lnTo>
                <a:lnTo>
                  <a:pt x="55224" y="82514"/>
                </a:lnTo>
                <a:lnTo>
                  <a:pt x="26886" y="126314"/>
                </a:lnTo>
                <a:lnTo>
                  <a:pt x="11022" y="171037"/>
                </a:lnTo>
                <a:lnTo>
                  <a:pt x="3406" y="211007"/>
                </a:lnTo>
                <a:lnTo>
                  <a:pt x="0" y="247552"/>
                </a:lnTo>
                <a:lnTo>
                  <a:pt x="415" y="262348"/>
                </a:lnTo>
                <a:lnTo>
                  <a:pt x="7836" y="302983"/>
                </a:lnTo>
                <a:lnTo>
                  <a:pt x="28030" y="352336"/>
                </a:lnTo>
                <a:lnTo>
                  <a:pt x="37529" y="367461"/>
                </a:lnTo>
              </a:path>
            </a:pathLst>
          </a:custGeom>
          <a:ln w="50799">
            <a:solidFill>
              <a:srgbClr val="66768C"/>
            </a:solidFill>
          </a:ln>
        </p:spPr>
        <p:txBody>
          <a:bodyPr wrap="square" lIns="0" tIns="0" rIns="0" bIns="0" rtlCol="0"/>
          <a:lstStyle/>
          <a:p>
            <a:endParaRPr/>
          </a:p>
        </p:txBody>
      </p:sp>
      <p:sp>
        <p:nvSpPr>
          <p:cNvPr id="33" name="object 33"/>
          <p:cNvSpPr/>
          <p:nvPr/>
        </p:nvSpPr>
        <p:spPr>
          <a:xfrm>
            <a:off x="3342358" y="4451006"/>
            <a:ext cx="1518587" cy="1153069"/>
          </a:xfrm>
          <a:prstGeom prst="rect">
            <a:avLst/>
          </a:prstGeom>
          <a:blipFill>
            <a:blip r:embed="rId5" cstate="print"/>
            <a:stretch>
              <a:fillRect/>
            </a:stretch>
          </a:blipFill>
        </p:spPr>
        <p:txBody>
          <a:bodyPr wrap="square" lIns="0" tIns="0" rIns="0" bIns="0" rtlCol="0"/>
          <a:lstStyle/>
          <a:p>
            <a:endParaRPr/>
          </a:p>
        </p:txBody>
      </p:sp>
      <p:sp>
        <p:nvSpPr>
          <p:cNvPr id="34" name="object 34"/>
          <p:cNvSpPr/>
          <p:nvPr/>
        </p:nvSpPr>
        <p:spPr>
          <a:xfrm>
            <a:off x="8258023" y="3315310"/>
            <a:ext cx="835660" cy="677545"/>
          </a:xfrm>
          <a:custGeom>
            <a:avLst/>
            <a:gdLst/>
            <a:ahLst/>
            <a:cxnLst/>
            <a:rect l="l" t="t" r="r" b="b"/>
            <a:pathLst>
              <a:path w="835659" h="677545">
                <a:moveTo>
                  <a:pt x="0" y="104394"/>
                </a:moveTo>
                <a:lnTo>
                  <a:pt x="0" y="104394"/>
                </a:lnTo>
                <a:lnTo>
                  <a:pt x="0" y="647992"/>
                </a:lnTo>
                <a:lnTo>
                  <a:pt x="18163" y="655716"/>
                </a:lnTo>
                <a:lnTo>
                  <a:pt x="69349" y="664492"/>
                </a:lnTo>
                <a:lnTo>
                  <a:pt x="125996" y="669594"/>
                </a:lnTo>
                <a:lnTo>
                  <a:pt x="178449" y="672819"/>
                </a:lnTo>
                <a:lnTo>
                  <a:pt x="235600" y="674427"/>
                </a:lnTo>
                <a:lnTo>
                  <a:pt x="292950" y="675024"/>
                </a:lnTo>
                <a:lnTo>
                  <a:pt x="346000" y="675213"/>
                </a:lnTo>
                <a:lnTo>
                  <a:pt x="390248" y="675602"/>
                </a:lnTo>
                <a:lnTo>
                  <a:pt x="421195" y="676795"/>
                </a:lnTo>
                <a:lnTo>
                  <a:pt x="457981" y="677130"/>
                </a:lnTo>
                <a:lnTo>
                  <a:pt x="500395" y="674093"/>
                </a:lnTo>
                <a:lnTo>
                  <a:pt x="549111" y="669709"/>
                </a:lnTo>
                <a:lnTo>
                  <a:pt x="604799" y="666000"/>
                </a:lnTo>
                <a:lnTo>
                  <a:pt x="662284" y="663915"/>
                </a:lnTo>
                <a:lnTo>
                  <a:pt x="713695" y="662844"/>
                </a:lnTo>
                <a:lnTo>
                  <a:pt x="755657" y="662450"/>
                </a:lnTo>
                <a:lnTo>
                  <a:pt x="784796" y="662393"/>
                </a:lnTo>
                <a:lnTo>
                  <a:pt x="796657" y="650345"/>
                </a:lnTo>
                <a:lnTo>
                  <a:pt x="816723" y="571146"/>
                </a:lnTo>
                <a:lnTo>
                  <a:pt x="824425" y="515457"/>
                </a:lnTo>
                <a:lnTo>
                  <a:pt x="830238" y="456681"/>
                </a:lnTo>
                <a:lnTo>
                  <a:pt x="833910" y="400550"/>
                </a:lnTo>
                <a:lnTo>
                  <a:pt x="835190" y="352793"/>
                </a:lnTo>
                <a:lnTo>
                  <a:pt x="832224" y="292085"/>
                </a:lnTo>
                <a:lnTo>
                  <a:pt x="825285" y="229993"/>
                </a:lnTo>
                <a:lnTo>
                  <a:pt x="817309" y="171615"/>
                </a:lnTo>
                <a:lnTo>
                  <a:pt x="811233" y="122051"/>
                </a:lnTo>
                <a:lnTo>
                  <a:pt x="809993" y="86398"/>
                </a:lnTo>
                <a:lnTo>
                  <a:pt x="812078" y="53915"/>
                </a:lnTo>
                <a:lnTo>
                  <a:pt x="813149" y="26325"/>
                </a:lnTo>
                <a:lnTo>
                  <a:pt x="813543" y="7172"/>
                </a:lnTo>
                <a:lnTo>
                  <a:pt x="813600" y="0"/>
                </a:lnTo>
                <a:lnTo>
                  <a:pt x="396618" y="20751"/>
                </a:lnTo>
                <a:lnTo>
                  <a:pt x="177749" y="31043"/>
                </a:lnTo>
                <a:lnTo>
                  <a:pt x="85105" y="33913"/>
                </a:lnTo>
                <a:lnTo>
                  <a:pt x="46799" y="32397"/>
                </a:lnTo>
                <a:lnTo>
                  <a:pt x="19743" y="42125"/>
                </a:lnTo>
                <a:lnTo>
                  <a:pt x="5849" y="67043"/>
                </a:lnTo>
                <a:lnTo>
                  <a:pt x="731" y="92637"/>
                </a:lnTo>
                <a:lnTo>
                  <a:pt x="0" y="104394"/>
                </a:lnTo>
                <a:close/>
              </a:path>
            </a:pathLst>
          </a:custGeom>
          <a:ln w="50800">
            <a:solidFill>
              <a:srgbClr val="DB0A54"/>
            </a:solidFill>
          </a:ln>
        </p:spPr>
        <p:txBody>
          <a:bodyPr wrap="square" lIns="0" tIns="0" rIns="0" bIns="0" rtlCol="0"/>
          <a:lstStyle/>
          <a:p>
            <a:endParaRPr/>
          </a:p>
        </p:txBody>
      </p:sp>
      <p:sp>
        <p:nvSpPr>
          <p:cNvPr id="35" name="object 35"/>
          <p:cNvSpPr/>
          <p:nvPr/>
        </p:nvSpPr>
        <p:spPr>
          <a:xfrm>
            <a:off x="8124819" y="2812580"/>
            <a:ext cx="1042035" cy="534670"/>
          </a:xfrm>
          <a:custGeom>
            <a:avLst/>
            <a:gdLst/>
            <a:ahLst/>
            <a:cxnLst/>
            <a:rect l="l" t="t" r="r" b="b"/>
            <a:pathLst>
              <a:path w="1042034" h="534670">
                <a:moveTo>
                  <a:pt x="535876" y="0"/>
                </a:moveTo>
                <a:lnTo>
                  <a:pt x="283433" y="226128"/>
                </a:lnTo>
                <a:lnTo>
                  <a:pt x="245127" y="262495"/>
                </a:lnTo>
                <a:lnTo>
                  <a:pt x="226796" y="283121"/>
                </a:lnTo>
                <a:lnTo>
                  <a:pt x="181238" y="332959"/>
                </a:lnTo>
                <a:lnTo>
                  <a:pt x="0" y="524319"/>
                </a:lnTo>
                <a:lnTo>
                  <a:pt x="235267" y="534593"/>
                </a:lnTo>
                <a:lnTo>
                  <a:pt x="1041666" y="509397"/>
                </a:lnTo>
                <a:lnTo>
                  <a:pt x="832878" y="235800"/>
                </a:lnTo>
                <a:lnTo>
                  <a:pt x="831028" y="203428"/>
                </a:lnTo>
                <a:lnTo>
                  <a:pt x="717677" y="203428"/>
                </a:lnTo>
                <a:lnTo>
                  <a:pt x="535876" y="0"/>
                </a:lnTo>
                <a:close/>
              </a:path>
              <a:path w="1042034" h="534670">
                <a:moveTo>
                  <a:pt x="735672" y="91795"/>
                </a:moveTo>
                <a:lnTo>
                  <a:pt x="717677" y="203428"/>
                </a:lnTo>
                <a:lnTo>
                  <a:pt x="831028" y="203428"/>
                </a:lnTo>
                <a:lnTo>
                  <a:pt x="825677" y="109791"/>
                </a:lnTo>
                <a:lnTo>
                  <a:pt x="735672" y="91795"/>
                </a:lnTo>
                <a:close/>
              </a:path>
            </a:pathLst>
          </a:custGeom>
          <a:solidFill>
            <a:srgbClr val="FFFFFF"/>
          </a:solidFill>
        </p:spPr>
        <p:txBody>
          <a:bodyPr wrap="square" lIns="0" tIns="0" rIns="0" bIns="0" rtlCol="0"/>
          <a:lstStyle/>
          <a:p>
            <a:endParaRPr/>
          </a:p>
        </p:txBody>
      </p:sp>
      <p:sp>
        <p:nvSpPr>
          <p:cNvPr id="36" name="object 36"/>
          <p:cNvSpPr/>
          <p:nvPr/>
        </p:nvSpPr>
        <p:spPr>
          <a:xfrm>
            <a:off x="8124819" y="2812580"/>
            <a:ext cx="1042035" cy="534670"/>
          </a:xfrm>
          <a:custGeom>
            <a:avLst/>
            <a:gdLst/>
            <a:ahLst/>
            <a:cxnLst/>
            <a:rect l="l" t="t" r="r" b="b"/>
            <a:pathLst>
              <a:path w="1042034" h="534670">
                <a:moveTo>
                  <a:pt x="0" y="524319"/>
                </a:moveTo>
                <a:lnTo>
                  <a:pt x="235267" y="534593"/>
                </a:lnTo>
                <a:lnTo>
                  <a:pt x="1041666" y="509397"/>
                </a:lnTo>
                <a:lnTo>
                  <a:pt x="832878" y="235800"/>
                </a:lnTo>
                <a:lnTo>
                  <a:pt x="825677" y="109791"/>
                </a:lnTo>
                <a:lnTo>
                  <a:pt x="735672" y="91795"/>
                </a:lnTo>
                <a:lnTo>
                  <a:pt x="717677" y="203428"/>
                </a:lnTo>
                <a:lnTo>
                  <a:pt x="535876" y="0"/>
                </a:lnTo>
                <a:lnTo>
                  <a:pt x="370691" y="147477"/>
                </a:lnTo>
                <a:lnTo>
                  <a:pt x="283433" y="226128"/>
                </a:lnTo>
                <a:lnTo>
                  <a:pt x="245127" y="262495"/>
                </a:lnTo>
                <a:lnTo>
                  <a:pt x="226796" y="283121"/>
                </a:lnTo>
                <a:lnTo>
                  <a:pt x="181238" y="332959"/>
                </a:lnTo>
                <a:lnTo>
                  <a:pt x="104401" y="414521"/>
                </a:lnTo>
                <a:lnTo>
                  <a:pt x="32063" y="490682"/>
                </a:lnTo>
                <a:lnTo>
                  <a:pt x="0" y="524319"/>
                </a:lnTo>
                <a:close/>
              </a:path>
            </a:pathLst>
          </a:custGeom>
          <a:ln w="50800">
            <a:solidFill>
              <a:srgbClr val="DB0A54"/>
            </a:solidFill>
          </a:ln>
        </p:spPr>
        <p:txBody>
          <a:bodyPr wrap="square" lIns="0" tIns="0" rIns="0" bIns="0" rtlCol="0"/>
          <a:lstStyle/>
          <a:p>
            <a:endParaRPr/>
          </a:p>
        </p:txBody>
      </p:sp>
      <p:sp>
        <p:nvSpPr>
          <p:cNvPr id="37" name="object 37"/>
          <p:cNvSpPr/>
          <p:nvPr/>
        </p:nvSpPr>
        <p:spPr>
          <a:xfrm>
            <a:off x="8579807" y="3599704"/>
            <a:ext cx="214629" cy="396240"/>
          </a:xfrm>
          <a:custGeom>
            <a:avLst/>
            <a:gdLst/>
            <a:ahLst/>
            <a:cxnLst/>
            <a:rect l="l" t="t" r="r" b="b"/>
            <a:pathLst>
              <a:path w="214629" h="396239">
                <a:moveTo>
                  <a:pt x="95812" y="0"/>
                </a:moveTo>
                <a:lnTo>
                  <a:pt x="43710" y="1574"/>
                </a:lnTo>
                <a:lnTo>
                  <a:pt x="5196" y="42524"/>
                </a:lnTo>
                <a:lnTo>
                  <a:pt x="1007" y="100799"/>
                </a:lnTo>
                <a:lnTo>
                  <a:pt x="671" y="140342"/>
                </a:lnTo>
                <a:lnTo>
                  <a:pt x="111" y="228147"/>
                </a:lnTo>
                <a:lnTo>
                  <a:pt x="0" y="317978"/>
                </a:lnTo>
                <a:lnTo>
                  <a:pt x="1007" y="363600"/>
                </a:lnTo>
                <a:lnTo>
                  <a:pt x="214608" y="395998"/>
                </a:lnTo>
                <a:lnTo>
                  <a:pt x="213371" y="355273"/>
                </a:lnTo>
                <a:lnTo>
                  <a:pt x="210109" y="261899"/>
                </a:lnTo>
                <a:lnTo>
                  <a:pt x="205500" y="159076"/>
                </a:lnTo>
                <a:lnTo>
                  <a:pt x="200219" y="90004"/>
                </a:lnTo>
                <a:lnTo>
                  <a:pt x="179067" y="26100"/>
                </a:lnTo>
                <a:lnTo>
                  <a:pt x="95812" y="0"/>
                </a:lnTo>
                <a:close/>
              </a:path>
            </a:pathLst>
          </a:custGeom>
          <a:solidFill>
            <a:srgbClr val="FFFFFF"/>
          </a:solidFill>
        </p:spPr>
        <p:txBody>
          <a:bodyPr wrap="square" lIns="0" tIns="0" rIns="0" bIns="0" rtlCol="0"/>
          <a:lstStyle/>
          <a:p>
            <a:endParaRPr/>
          </a:p>
        </p:txBody>
      </p:sp>
      <p:sp>
        <p:nvSpPr>
          <p:cNvPr id="38" name="object 38"/>
          <p:cNvSpPr/>
          <p:nvPr/>
        </p:nvSpPr>
        <p:spPr>
          <a:xfrm>
            <a:off x="8579807" y="3599704"/>
            <a:ext cx="214629" cy="396240"/>
          </a:xfrm>
          <a:custGeom>
            <a:avLst/>
            <a:gdLst/>
            <a:ahLst/>
            <a:cxnLst/>
            <a:rect l="l" t="t" r="r" b="b"/>
            <a:pathLst>
              <a:path w="214629" h="396239">
                <a:moveTo>
                  <a:pt x="1007" y="363600"/>
                </a:moveTo>
                <a:lnTo>
                  <a:pt x="0" y="317978"/>
                </a:lnTo>
                <a:lnTo>
                  <a:pt x="111" y="228147"/>
                </a:lnTo>
                <a:lnTo>
                  <a:pt x="671" y="140342"/>
                </a:lnTo>
                <a:lnTo>
                  <a:pt x="1007" y="100799"/>
                </a:lnTo>
                <a:lnTo>
                  <a:pt x="5196" y="42524"/>
                </a:lnTo>
                <a:lnTo>
                  <a:pt x="43710" y="1574"/>
                </a:lnTo>
                <a:lnTo>
                  <a:pt x="95812" y="0"/>
                </a:lnTo>
                <a:lnTo>
                  <a:pt x="149084" y="6974"/>
                </a:lnTo>
                <a:lnTo>
                  <a:pt x="193524" y="54676"/>
                </a:lnTo>
                <a:lnTo>
                  <a:pt x="205500" y="159076"/>
                </a:lnTo>
                <a:lnTo>
                  <a:pt x="210109" y="261899"/>
                </a:lnTo>
                <a:lnTo>
                  <a:pt x="213371" y="355273"/>
                </a:lnTo>
                <a:lnTo>
                  <a:pt x="214608" y="395998"/>
                </a:lnTo>
              </a:path>
            </a:pathLst>
          </a:custGeom>
          <a:ln w="50800">
            <a:solidFill>
              <a:srgbClr val="DB0A54"/>
            </a:solidFill>
          </a:ln>
        </p:spPr>
        <p:txBody>
          <a:bodyPr wrap="square" lIns="0" tIns="0" rIns="0" bIns="0" rtlCol="0"/>
          <a:lstStyle/>
          <a:p>
            <a:endParaRPr/>
          </a:p>
        </p:txBody>
      </p:sp>
      <p:sp>
        <p:nvSpPr>
          <p:cNvPr id="39" name="object 39"/>
          <p:cNvSpPr/>
          <p:nvPr/>
        </p:nvSpPr>
        <p:spPr>
          <a:xfrm>
            <a:off x="7299539" y="3524026"/>
            <a:ext cx="133985" cy="84455"/>
          </a:xfrm>
          <a:custGeom>
            <a:avLst/>
            <a:gdLst/>
            <a:ahLst/>
            <a:cxnLst/>
            <a:rect l="l" t="t" r="r" b="b"/>
            <a:pathLst>
              <a:path w="133984" h="84454">
                <a:moveTo>
                  <a:pt x="0" y="84226"/>
                </a:moveTo>
                <a:lnTo>
                  <a:pt x="39662" y="84226"/>
                </a:lnTo>
                <a:lnTo>
                  <a:pt x="17551" y="82473"/>
                </a:lnTo>
                <a:lnTo>
                  <a:pt x="18021" y="82473"/>
                </a:lnTo>
                <a:lnTo>
                  <a:pt x="18491" y="82359"/>
                </a:lnTo>
                <a:lnTo>
                  <a:pt x="18948" y="82118"/>
                </a:lnTo>
                <a:lnTo>
                  <a:pt x="28079" y="81419"/>
                </a:lnTo>
                <a:lnTo>
                  <a:pt x="33337" y="80949"/>
                </a:lnTo>
                <a:lnTo>
                  <a:pt x="34747" y="80721"/>
                </a:lnTo>
                <a:lnTo>
                  <a:pt x="26327" y="81064"/>
                </a:lnTo>
                <a:lnTo>
                  <a:pt x="17306" y="80783"/>
                </a:lnTo>
                <a:lnTo>
                  <a:pt x="12018" y="78876"/>
                </a:lnTo>
                <a:lnTo>
                  <a:pt x="10462" y="75345"/>
                </a:lnTo>
                <a:lnTo>
                  <a:pt x="12636" y="70192"/>
                </a:lnTo>
                <a:lnTo>
                  <a:pt x="23340" y="61327"/>
                </a:lnTo>
                <a:lnTo>
                  <a:pt x="47029" y="46674"/>
                </a:lnTo>
                <a:lnTo>
                  <a:pt x="83704" y="26232"/>
                </a:lnTo>
                <a:lnTo>
                  <a:pt x="133362" y="0"/>
                </a:lnTo>
              </a:path>
            </a:pathLst>
          </a:custGeom>
          <a:ln w="58597">
            <a:solidFill>
              <a:srgbClr val="C2C7D1"/>
            </a:solidFill>
          </a:ln>
        </p:spPr>
        <p:txBody>
          <a:bodyPr wrap="square" lIns="0" tIns="0" rIns="0" bIns="0" rtlCol="0"/>
          <a:lstStyle/>
          <a:p>
            <a:endParaRPr/>
          </a:p>
        </p:txBody>
      </p:sp>
      <p:sp>
        <p:nvSpPr>
          <p:cNvPr id="40" name="object 40"/>
          <p:cNvSpPr/>
          <p:nvPr/>
        </p:nvSpPr>
        <p:spPr>
          <a:xfrm>
            <a:off x="7306562" y="3608253"/>
            <a:ext cx="699135" cy="99060"/>
          </a:xfrm>
          <a:custGeom>
            <a:avLst/>
            <a:gdLst/>
            <a:ahLst/>
            <a:cxnLst/>
            <a:rect l="l" t="t" r="r" b="b"/>
            <a:pathLst>
              <a:path w="699134" h="99060">
                <a:moveTo>
                  <a:pt x="83527" y="98971"/>
                </a:moveTo>
                <a:lnTo>
                  <a:pt x="64396" y="74227"/>
                </a:lnTo>
                <a:lnTo>
                  <a:pt x="47023" y="52993"/>
                </a:lnTo>
                <a:lnTo>
                  <a:pt x="31405" y="35270"/>
                </a:lnTo>
                <a:lnTo>
                  <a:pt x="17538" y="21056"/>
                </a:lnTo>
                <a:lnTo>
                  <a:pt x="12166" y="14503"/>
                </a:lnTo>
                <a:lnTo>
                  <a:pt x="6311" y="10414"/>
                </a:lnTo>
                <a:lnTo>
                  <a:pt x="0" y="8775"/>
                </a:lnTo>
                <a:lnTo>
                  <a:pt x="1054" y="3505"/>
                </a:lnTo>
                <a:lnTo>
                  <a:pt x="3860" y="1866"/>
                </a:lnTo>
                <a:lnTo>
                  <a:pt x="7366" y="825"/>
                </a:lnTo>
                <a:lnTo>
                  <a:pt x="11582" y="355"/>
                </a:lnTo>
                <a:lnTo>
                  <a:pt x="16497" y="355"/>
                </a:lnTo>
                <a:lnTo>
                  <a:pt x="25387" y="355"/>
                </a:lnTo>
                <a:lnTo>
                  <a:pt x="30759" y="228"/>
                </a:lnTo>
                <a:lnTo>
                  <a:pt x="32639" y="0"/>
                </a:lnTo>
                <a:lnTo>
                  <a:pt x="698944" y="0"/>
                </a:lnTo>
              </a:path>
            </a:pathLst>
          </a:custGeom>
          <a:ln w="58597">
            <a:solidFill>
              <a:srgbClr val="C2C7D1"/>
            </a:solidFill>
          </a:ln>
        </p:spPr>
        <p:txBody>
          <a:bodyPr wrap="square" lIns="0" tIns="0" rIns="0" bIns="0" rtlCol="0"/>
          <a:lstStyle/>
          <a:p>
            <a:endParaRPr/>
          </a:p>
        </p:txBody>
      </p:sp>
      <p:sp>
        <p:nvSpPr>
          <p:cNvPr id="41" name="object 41"/>
          <p:cNvSpPr/>
          <p:nvPr/>
        </p:nvSpPr>
        <p:spPr>
          <a:xfrm>
            <a:off x="4700649" y="3622993"/>
            <a:ext cx="133985" cy="84455"/>
          </a:xfrm>
          <a:custGeom>
            <a:avLst/>
            <a:gdLst/>
            <a:ahLst/>
            <a:cxnLst/>
            <a:rect l="l" t="t" r="r" b="b"/>
            <a:pathLst>
              <a:path w="133985" h="84454">
                <a:moveTo>
                  <a:pt x="133362" y="0"/>
                </a:moveTo>
                <a:lnTo>
                  <a:pt x="93700" y="0"/>
                </a:lnTo>
                <a:lnTo>
                  <a:pt x="115811" y="1752"/>
                </a:lnTo>
                <a:lnTo>
                  <a:pt x="115341" y="1752"/>
                </a:lnTo>
                <a:lnTo>
                  <a:pt x="114871" y="1866"/>
                </a:lnTo>
                <a:lnTo>
                  <a:pt x="114414" y="2108"/>
                </a:lnTo>
                <a:lnTo>
                  <a:pt x="105282" y="2806"/>
                </a:lnTo>
                <a:lnTo>
                  <a:pt x="100025" y="3276"/>
                </a:lnTo>
                <a:lnTo>
                  <a:pt x="98615" y="3505"/>
                </a:lnTo>
                <a:lnTo>
                  <a:pt x="107035" y="3162"/>
                </a:lnTo>
                <a:lnTo>
                  <a:pt x="116055" y="3442"/>
                </a:lnTo>
                <a:lnTo>
                  <a:pt x="121343" y="5349"/>
                </a:lnTo>
                <a:lnTo>
                  <a:pt x="122900" y="8880"/>
                </a:lnTo>
                <a:lnTo>
                  <a:pt x="120726" y="14033"/>
                </a:lnTo>
                <a:lnTo>
                  <a:pt x="110022" y="22899"/>
                </a:lnTo>
                <a:lnTo>
                  <a:pt x="86333" y="37552"/>
                </a:lnTo>
                <a:lnTo>
                  <a:pt x="49658" y="57994"/>
                </a:lnTo>
                <a:lnTo>
                  <a:pt x="0" y="84226"/>
                </a:lnTo>
              </a:path>
            </a:pathLst>
          </a:custGeom>
          <a:ln w="58597">
            <a:solidFill>
              <a:srgbClr val="C2C7D1"/>
            </a:solidFill>
          </a:ln>
        </p:spPr>
        <p:txBody>
          <a:bodyPr wrap="square" lIns="0" tIns="0" rIns="0" bIns="0" rtlCol="0"/>
          <a:lstStyle/>
          <a:p>
            <a:endParaRPr/>
          </a:p>
        </p:txBody>
      </p:sp>
      <p:sp>
        <p:nvSpPr>
          <p:cNvPr id="42" name="object 42"/>
          <p:cNvSpPr/>
          <p:nvPr/>
        </p:nvSpPr>
        <p:spPr>
          <a:xfrm>
            <a:off x="4128044" y="3524022"/>
            <a:ext cx="699135" cy="99060"/>
          </a:xfrm>
          <a:custGeom>
            <a:avLst/>
            <a:gdLst/>
            <a:ahLst/>
            <a:cxnLst/>
            <a:rect l="l" t="t" r="r" b="b"/>
            <a:pathLst>
              <a:path w="699135" h="99060">
                <a:moveTo>
                  <a:pt x="615416" y="0"/>
                </a:moveTo>
                <a:lnTo>
                  <a:pt x="634548" y="24743"/>
                </a:lnTo>
                <a:lnTo>
                  <a:pt x="651921" y="45977"/>
                </a:lnTo>
                <a:lnTo>
                  <a:pt x="667539" y="63700"/>
                </a:lnTo>
                <a:lnTo>
                  <a:pt x="681405" y="77914"/>
                </a:lnTo>
                <a:lnTo>
                  <a:pt x="686777" y="84467"/>
                </a:lnTo>
                <a:lnTo>
                  <a:pt x="692632" y="88557"/>
                </a:lnTo>
                <a:lnTo>
                  <a:pt x="698944" y="90195"/>
                </a:lnTo>
                <a:lnTo>
                  <a:pt x="697890" y="95465"/>
                </a:lnTo>
                <a:lnTo>
                  <a:pt x="695083" y="97104"/>
                </a:lnTo>
                <a:lnTo>
                  <a:pt x="691578" y="98145"/>
                </a:lnTo>
                <a:lnTo>
                  <a:pt x="687362" y="98615"/>
                </a:lnTo>
                <a:lnTo>
                  <a:pt x="682447" y="98615"/>
                </a:lnTo>
                <a:lnTo>
                  <a:pt x="673557" y="98615"/>
                </a:lnTo>
                <a:lnTo>
                  <a:pt x="668185" y="98742"/>
                </a:lnTo>
                <a:lnTo>
                  <a:pt x="666305" y="98971"/>
                </a:lnTo>
                <a:lnTo>
                  <a:pt x="0" y="98971"/>
                </a:lnTo>
              </a:path>
            </a:pathLst>
          </a:custGeom>
          <a:ln w="58597">
            <a:solidFill>
              <a:srgbClr val="C2C7D1"/>
            </a:solidFill>
          </a:ln>
        </p:spPr>
        <p:txBody>
          <a:bodyPr wrap="square" lIns="0" tIns="0" rIns="0" bIns="0" rtlCol="0"/>
          <a:lstStyle/>
          <a:p>
            <a:endParaRPr/>
          </a:p>
        </p:txBody>
      </p:sp>
      <p:sp>
        <p:nvSpPr>
          <p:cNvPr id="43" name="object 43"/>
          <p:cNvSpPr/>
          <p:nvPr/>
        </p:nvSpPr>
        <p:spPr>
          <a:xfrm>
            <a:off x="7026420" y="2633831"/>
            <a:ext cx="36195" cy="154305"/>
          </a:xfrm>
          <a:custGeom>
            <a:avLst/>
            <a:gdLst/>
            <a:ahLst/>
            <a:cxnLst/>
            <a:rect l="l" t="t" r="r" b="b"/>
            <a:pathLst>
              <a:path w="36195" h="154305">
                <a:moveTo>
                  <a:pt x="990" y="153860"/>
                </a:moveTo>
                <a:lnTo>
                  <a:pt x="29032" y="125818"/>
                </a:lnTo>
                <a:lnTo>
                  <a:pt x="12153" y="140208"/>
                </a:lnTo>
                <a:lnTo>
                  <a:pt x="12484" y="139877"/>
                </a:lnTo>
                <a:lnTo>
                  <a:pt x="12738" y="139471"/>
                </a:lnTo>
                <a:lnTo>
                  <a:pt x="12903" y="138976"/>
                </a:lnTo>
                <a:lnTo>
                  <a:pt x="18859" y="132029"/>
                </a:lnTo>
                <a:lnTo>
                  <a:pt x="22250" y="127965"/>
                </a:lnTo>
                <a:lnTo>
                  <a:pt x="23075" y="126809"/>
                </a:lnTo>
                <a:lnTo>
                  <a:pt x="17373" y="133019"/>
                </a:lnTo>
                <a:lnTo>
                  <a:pt x="10794" y="139189"/>
                </a:lnTo>
                <a:lnTo>
                  <a:pt x="5705" y="141578"/>
                </a:lnTo>
                <a:lnTo>
                  <a:pt x="2107" y="140183"/>
                </a:lnTo>
                <a:lnTo>
                  <a:pt x="0" y="135001"/>
                </a:lnTo>
                <a:lnTo>
                  <a:pt x="1303" y="121168"/>
                </a:lnTo>
                <a:lnTo>
                  <a:pt x="7691" y="94056"/>
                </a:lnTo>
                <a:lnTo>
                  <a:pt x="19168" y="53665"/>
                </a:lnTo>
                <a:lnTo>
                  <a:pt x="35737" y="0"/>
                </a:lnTo>
              </a:path>
            </a:pathLst>
          </a:custGeom>
          <a:ln w="58597">
            <a:solidFill>
              <a:srgbClr val="C2C7D1"/>
            </a:solidFill>
          </a:ln>
        </p:spPr>
        <p:txBody>
          <a:bodyPr wrap="square" lIns="0" tIns="0" rIns="0" bIns="0" rtlCol="0"/>
          <a:lstStyle/>
          <a:p>
            <a:endParaRPr/>
          </a:p>
        </p:txBody>
      </p:sp>
      <p:sp>
        <p:nvSpPr>
          <p:cNvPr id="44" name="object 44"/>
          <p:cNvSpPr/>
          <p:nvPr/>
        </p:nvSpPr>
        <p:spPr>
          <a:xfrm>
            <a:off x="7035603" y="2288493"/>
            <a:ext cx="491490" cy="505459"/>
          </a:xfrm>
          <a:custGeom>
            <a:avLst/>
            <a:gdLst/>
            <a:ahLst/>
            <a:cxnLst/>
            <a:rect l="l" t="t" r="r" b="b"/>
            <a:pathLst>
              <a:path w="491490" h="505460">
                <a:moveTo>
                  <a:pt x="125818" y="505155"/>
                </a:moveTo>
                <a:lnTo>
                  <a:pt x="94798" y="501185"/>
                </a:lnTo>
                <a:lnTo>
                  <a:pt x="67498" y="498457"/>
                </a:lnTo>
                <a:lnTo>
                  <a:pt x="43921" y="496970"/>
                </a:lnTo>
                <a:lnTo>
                  <a:pt x="24066" y="496722"/>
                </a:lnTo>
                <a:lnTo>
                  <a:pt x="15633" y="495896"/>
                </a:lnTo>
                <a:lnTo>
                  <a:pt x="8597" y="497128"/>
                </a:lnTo>
                <a:lnTo>
                  <a:pt x="2971" y="500443"/>
                </a:lnTo>
                <a:lnTo>
                  <a:pt x="0" y="495973"/>
                </a:lnTo>
                <a:lnTo>
                  <a:pt x="7531" y="483984"/>
                </a:lnTo>
                <a:lnTo>
                  <a:pt x="8686" y="482815"/>
                </a:lnTo>
                <a:lnTo>
                  <a:pt x="14973" y="476529"/>
                </a:lnTo>
                <a:lnTo>
                  <a:pt x="18694" y="472643"/>
                </a:lnTo>
                <a:lnTo>
                  <a:pt x="19850" y="471157"/>
                </a:lnTo>
                <a:lnTo>
                  <a:pt x="491007" y="0"/>
                </a:lnTo>
              </a:path>
            </a:pathLst>
          </a:custGeom>
          <a:ln w="58597">
            <a:solidFill>
              <a:srgbClr val="C2C7D1"/>
            </a:solidFill>
          </a:ln>
        </p:spPr>
        <p:txBody>
          <a:bodyPr wrap="square" lIns="0" tIns="0" rIns="0" bIns="0" rtlCol="0"/>
          <a:lstStyle/>
          <a:p>
            <a:endParaRPr/>
          </a:p>
        </p:txBody>
      </p:sp>
      <p:sp>
        <p:nvSpPr>
          <p:cNvPr id="45" name="object 45"/>
          <p:cNvSpPr/>
          <p:nvPr/>
        </p:nvSpPr>
        <p:spPr>
          <a:xfrm>
            <a:off x="4964075" y="2752947"/>
            <a:ext cx="154305" cy="36195"/>
          </a:xfrm>
          <a:custGeom>
            <a:avLst/>
            <a:gdLst/>
            <a:ahLst/>
            <a:cxnLst/>
            <a:rect l="l" t="t" r="r" b="b"/>
            <a:pathLst>
              <a:path w="154304" h="36194">
                <a:moveTo>
                  <a:pt x="153860" y="34747"/>
                </a:moveTo>
                <a:lnTo>
                  <a:pt x="125818" y="6705"/>
                </a:lnTo>
                <a:lnTo>
                  <a:pt x="140208" y="23583"/>
                </a:lnTo>
                <a:lnTo>
                  <a:pt x="139877" y="23253"/>
                </a:lnTo>
                <a:lnTo>
                  <a:pt x="139471" y="22999"/>
                </a:lnTo>
                <a:lnTo>
                  <a:pt x="138976" y="22834"/>
                </a:lnTo>
                <a:lnTo>
                  <a:pt x="132029" y="16878"/>
                </a:lnTo>
                <a:lnTo>
                  <a:pt x="127965" y="13487"/>
                </a:lnTo>
                <a:lnTo>
                  <a:pt x="126809" y="12661"/>
                </a:lnTo>
                <a:lnTo>
                  <a:pt x="133019" y="18364"/>
                </a:lnTo>
                <a:lnTo>
                  <a:pt x="139189" y="24943"/>
                </a:lnTo>
                <a:lnTo>
                  <a:pt x="141578" y="30032"/>
                </a:lnTo>
                <a:lnTo>
                  <a:pt x="140183" y="33630"/>
                </a:lnTo>
                <a:lnTo>
                  <a:pt x="135001" y="35737"/>
                </a:lnTo>
                <a:lnTo>
                  <a:pt x="121168" y="34434"/>
                </a:lnTo>
                <a:lnTo>
                  <a:pt x="94056" y="28046"/>
                </a:lnTo>
                <a:lnTo>
                  <a:pt x="53665" y="16569"/>
                </a:lnTo>
                <a:lnTo>
                  <a:pt x="0" y="0"/>
                </a:lnTo>
              </a:path>
            </a:pathLst>
          </a:custGeom>
          <a:ln w="58597">
            <a:solidFill>
              <a:srgbClr val="C2C7D1"/>
            </a:solidFill>
          </a:ln>
        </p:spPr>
        <p:txBody>
          <a:bodyPr wrap="square" lIns="0" tIns="0" rIns="0" bIns="0" rtlCol="0"/>
          <a:lstStyle/>
          <a:p>
            <a:endParaRPr/>
          </a:p>
        </p:txBody>
      </p:sp>
      <p:sp>
        <p:nvSpPr>
          <p:cNvPr id="46" name="object 46"/>
          <p:cNvSpPr/>
          <p:nvPr/>
        </p:nvSpPr>
        <p:spPr>
          <a:xfrm>
            <a:off x="4618737" y="2288495"/>
            <a:ext cx="505459" cy="491490"/>
          </a:xfrm>
          <a:custGeom>
            <a:avLst/>
            <a:gdLst/>
            <a:ahLst/>
            <a:cxnLst/>
            <a:rect l="l" t="t" r="r" b="b"/>
            <a:pathLst>
              <a:path w="505460" h="491489">
                <a:moveTo>
                  <a:pt x="505155" y="365188"/>
                </a:moveTo>
                <a:lnTo>
                  <a:pt x="501185" y="396208"/>
                </a:lnTo>
                <a:lnTo>
                  <a:pt x="498457" y="423508"/>
                </a:lnTo>
                <a:lnTo>
                  <a:pt x="496970" y="447086"/>
                </a:lnTo>
                <a:lnTo>
                  <a:pt x="496722" y="466940"/>
                </a:lnTo>
                <a:lnTo>
                  <a:pt x="495896" y="475373"/>
                </a:lnTo>
                <a:lnTo>
                  <a:pt x="497128" y="482409"/>
                </a:lnTo>
                <a:lnTo>
                  <a:pt x="500443" y="488035"/>
                </a:lnTo>
                <a:lnTo>
                  <a:pt x="495973" y="491007"/>
                </a:lnTo>
                <a:lnTo>
                  <a:pt x="483984" y="483476"/>
                </a:lnTo>
                <a:lnTo>
                  <a:pt x="482815" y="482320"/>
                </a:lnTo>
                <a:lnTo>
                  <a:pt x="476529" y="476034"/>
                </a:lnTo>
                <a:lnTo>
                  <a:pt x="472643" y="472313"/>
                </a:lnTo>
                <a:lnTo>
                  <a:pt x="471157" y="471157"/>
                </a:lnTo>
                <a:lnTo>
                  <a:pt x="0" y="0"/>
                </a:lnTo>
              </a:path>
            </a:pathLst>
          </a:custGeom>
          <a:ln w="58597">
            <a:solidFill>
              <a:srgbClr val="C2C7D1"/>
            </a:solidFill>
          </a:ln>
        </p:spPr>
        <p:txBody>
          <a:bodyPr wrap="square" lIns="0" tIns="0" rIns="0" bIns="0" rtlCol="0"/>
          <a:lstStyle/>
          <a:p>
            <a:endParaRPr/>
          </a:p>
        </p:txBody>
      </p:sp>
      <p:sp>
        <p:nvSpPr>
          <p:cNvPr id="47" name="object 47"/>
          <p:cNvSpPr/>
          <p:nvPr/>
        </p:nvSpPr>
        <p:spPr>
          <a:xfrm>
            <a:off x="7333320" y="4485270"/>
            <a:ext cx="154305" cy="36195"/>
          </a:xfrm>
          <a:custGeom>
            <a:avLst/>
            <a:gdLst/>
            <a:ahLst/>
            <a:cxnLst/>
            <a:rect l="l" t="t" r="r" b="b"/>
            <a:pathLst>
              <a:path w="154304" h="36195">
                <a:moveTo>
                  <a:pt x="0" y="990"/>
                </a:moveTo>
                <a:lnTo>
                  <a:pt x="28041" y="29032"/>
                </a:lnTo>
                <a:lnTo>
                  <a:pt x="13652" y="12153"/>
                </a:lnTo>
                <a:lnTo>
                  <a:pt x="13982" y="12484"/>
                </a:lnTo>
                <a:lnTo>
                  <a:pt x="14389" y="12738"/>
                </a:lnTo>
                <a:lnTo>
                  <a:pt x="14884" y="12903"/>
                </a:lnTo>
                <a:lnTo>
                  <a:pt x="21831" y="18859"/>
                </a:lnTo>
                <a:lnTo>
                  <a:pt x="25895" y="22250"/>
                </a:lnTo>
                <a:lnTo>
                  <a:pt x="27051" y="23075"/>
                </a:lnTo>
                <a:lnTo>
                  <a:pt x="20840" y="17373"/>
                </a:lnTo>
                <a:lnTo>
                  <a:pt x="14671" y="10794"/>
                </a:lnTo>
                <a:lnTo>
                  <a:pt x="12282" y="5705"/>
                </a:lnTo>
                <a:lnTo>
                  <a:pt x="13677" y="2107"/>
                </a:lnTo>
                <a:lnTo>
                  <a:pt x="18859" y="0"/>
                </a:lnTo>
                <a:lnTo>
                  <a:pt x="32691" y="1303"/>
                </a:lnTo>
                <a:lnTo>
                  <a:pt x="59804" y="7691"/>
                </a:lnTo>
                <a:lnTo>
                  <a:pt x="100194" y="19168"/>
                </a:lnTo>
                <a:lnTo>
                  <a:pt x="153860" y="35737"/>
                </a:lnTo>
              </a:path>
            </a:pathLst>
          </a:custGeom>
          <a:ln w="58597">
            <a:solidFill>
              <a:srgbClr val="C2C7D1"/>
            </a:solidFill>
          </a:ln>
        </p:spPr>
        <p:txBody>
          <a:bodyPr wrap="square" lIns="0" tIns="0" rIns="0" bIns="0" rtlCol="0"/>
          <a:lstStyle/>
          <a:p>
            <a:endParaRPr/>
          </a:p>
        </p:txBody>
      </p:sp>
      <p:sp>
        <p:nvSpPr>
          <p:cNvPr id="48" name="object 48"/>
          <p:cNvSpPr/>
          <p:nvPr/>
        </p:nvSpPr>
        <p:spPr>
          <a:xfrm>
            <a:off x="7327364" y="4494452"/>
            <a:ext cx="505459" cy="491490"/>
          </a:xfrm>
          <a:custGeom>
            <a:avLst/>
            <a:gdLst/>
            <a:ahLst/>
            <a:cxnLst/>
            <a:rect l="l" t="t" r="r" b="b"/>
            <a:pathLst>
              <a:path w="505459" h="491489">
                <a:moveTo>
                  <a:pt x="0" y="125818"/>
                </a:moveTo>
                <a:lnTo>
                  <a:pt x="3969" y="94798"/>
                </a:lnTo>
                <a:lnTo>
                  <a:pt x="6697" y="67498"/>
                </a:lnTo>
                <a:lnTo>
                  <a:pt x="8184" y="43921"/>
                </a:lnTo>
                <a:lnTo>
                  <a:pt x="8432" y="24066"/>
                </a:lnTo>
                <a:lnTo>
                  <a:pt x="9258" y="15633"/>
                </a:lnTo>
                <a:lnTo>
                  <a:pt x="8026" y="8597"/>
                </a:lnTo>
                <a:lnTo>
                  <a:pt x="4711" y="2971"/>
                </a:lnTo>
                <a:lnTo>
                  <a:pt x="9182" y="0"/>
                </a:lnTo>
                <a:lnTo>
                  <a:pt x="21170" y="7531"/>
                </a:lnTo>
                <a:lnTo>
                  <a:pt x="22339" y="8686"/>
                </a:lnTo>
                <a:lnTo>
                  <a:pt x="28625" y="14973"/>
                </a:lnTo>
                <a:lnTo>
                  <a:pt x="32512" y="18694"/>
                </a:lnTo>
                <a:lnTo>
                  <a:pt x="33997" y="19850"/>
                </a:lnTo>
                <a:lnTo>
                  <a:pt x="505155" y="491007"/>
                </a:lnTo>
              </a:path>
            </a:pathLst>
          </a:custGeom>
          <a:ln w="58597">
            <a:solidFill>
              <a:srgbClr val="C2C7D1"/>
            </a:solidFill>
          </a:ln>
        </p:spPr>
        <p:txBody>
          <a:bodyPr wrap="square" lIns="0" tIns="0" rIns="0" bIns="0" rtlCol="0"/>
          <a:lstStyle/>
          <a:p>
            <a:endParaRPr/>
          </a:p>
        </p:txBody>
      </p:sp>
      <p:sp>
        <p:nvSpPr>
          <p:cNvPr id="49" name="object 49"/>
          <p:cNvSpPr/>
          <p:nvPr/>
        </p:nvSpPr>
        <p:spPr>
          <a:xfrm>
            <a:off x="6027092" y="2370593"/>
            <a:ext cx="84455" cy="133985"/>
          </a:xfrm>
          <a:custGeom>
            <a:avLst/>
            <a:gdLst/>
            <a:ahLst/>
            <a:cxnLst/>
            <a:rect l="l" t="t" r="r" b="b"/>
            <a:pathLst>
              <a:path w="84454" h="133985">
                <a:moveTo>
                  <a:pt x="84226" y="133362"/>
                </a:moveTo>
                <a:lnTo>
                  <a:pt x="84226" y="93700"/>
                </a:lnTo>
                <a:lnTo>
                  <a:pt x="82473" y="115811"/>
                </a:lnTo>
                <a:lnTo>
                  <a:pt x="82473" y="115341"/>
                </a:lnTo>
                <a:lnTo>
                  <a:pt x="82359" y="114871"/>
                </a:lnTo>
                <a:lnTo>
                  <a:pt x="82118" y="114414"/>
                </a:lnTo>
                <a:lnTo>
                  <a:pt x="81419" y="105282"/>
                </a:lnTo>
                <a:lnTo>
                  <a:pt x="80949" y="100025"/>
                </a:lnTo>
                <a:lnTo>
                  <a:pt x="80721" y="98615"/>
                </a:lnTo>
                <a:lnTo>
                  <a:pt x="81064" y="107035"/>
                </a:lnTo>
                <a:lnTo>
                  <a:pt x="80783" y="116055"/>
                </a:lnTo>
                <a:lnTo>
                  <a:pt x="78876" y="121343"/>
                </a:lnTo>
                <a:lnTo>
                  <a:pt x="75345" y="122900"/>
                </a:lnTo>
                <a:lnTo>
                  <a:pt x="70192" y="120726"/>
                </a:lnTo>
                <a:lnTo>
                  <a:pt x="61327" y="110022"/>
                </a:lnTo>
                <a:lnTo>
                  <a:pt x="46674" y="86333"/>
                </a:lnTo>
                <a:lnTo>
                  <a:pt x="26232" y="49658"/>
                </a:lnTo>
                <a:lnTo>
                  <a:pt x="0" y="0"/>
                </a:lnTo>
              </a:path>
            </a:pathLst>
          </a:custGeom>
          <a:ln w="58597">
            <a:solidFill>
              <a:srgbClr val="C2C7D1"/>
            </a:solidFill>
          </a:ln>
        </p:spPr>
        <p:txBody>
          <a:bodyPr wrap="square" lIns="0" tIns="0" rIns="0" bIns="0" rtlCol="0"/>
          <a:lstStyle/>
          <a:p>
            <a:endParaRPr/>
          </a:p>
        </p:txBody>
      </p:sp>
      <p:sp>
        <p:nvSpPr>
          <p:cNvPr id="50" name="object 50"/>
          <p:cNvSpPr/>
          <p:nvPr/>
        </p:nvSpPr>
        <p:spPr>
          <a:xfrm>
            <a:off x="6111318" y="1797988"/>
            <a:ext cx="99060" cy="699135"/>
          </a:xfrm>
          <a:custGeom>
            <a:avLst/>
            <a:gdLst/>
            <a:ahLst/>
            <a:cxnLst/>
            <a:rect l="l" t="t" r="r" b="b"/>
            <a:pathLst>
              <a:path w="99060" h="699135">
                <a:moveTo>
                  <a:pt x="98971" y="615416"/>
                </a:moveTo>
                <a:lnTo>
                  <a:pt x="74227" y="634548"/>
                </a:lnTo>
                <a:lnTo>
                  <a:pt x="52993" y="651921"/>
                </a:lnTo>
                <a:lnTo>
                  <a:pt x="35270" y="667539"/>
                </a:lnTo>
                <a:lnTo>
                  <a:pt x="21056" y="681405"/>
                </a:lnTo>
                <a:lnTo>
                  <a:pt x="14503" y="686777"/>
                </a:lnTo>
                <a:lnTo>
                  <a:pt x="10414" y="692632"/>
                </a:lnTo>
                <a:lnTo>
                  <a:pt x="8775" y="698944"/>
                </a:lnTo>
                <a:lnTo>
                  <a:pt x="3505" y="697890"/>
                </a:lnTo>
                <a:lnTo>
                  <a:pt x="1866" y="695083"/>
                </a:lnTo>
                <a:lnTo>
                  <a:pt x="825" y="691578"/>
                </a:lnTo>
                <a:lnTo>
                  <a:pt x="355" y="687362"/>
                </a:lnTo>
                <a:lnTo>
                  <a:pt x="355" y="682447"/>
                </a:lnTo>
                <a:lnTo>
                  <a:pt x="355" y="673557"/>
                </a:lnTo>
                <a:lnTo>
                  <a:pt x="228" y="668185"/>
                </a:lnTo>
                <a:lnTo>
                  <a:pt x="0" y="666305"/>
                </a:lnTo>
                <a:lnTo>
                  <a:pt x="0" y="0"/>
                </a:lnTo>
              </a:path>
            </a:pathLst>
          </a:custGeom>
          <a:ln w="58597">
            <a:solidFill>
              <a:srgbClr val="C2C7D1"/>
            </a:solidFill>
          </a:ln>
        </p:spPr>
        <p:txBody>
          <a:bodyPr wrap="square" lIns="0" tIns="0" rIns="0" bIns="0" rtlCol="0"/>
          <a:lstStyle/>
          <a:p>
            <a:endParaRPr/>
          </a:p>
        </p:txBody>
      </p:sp>
      <p:sp>
        <p:nvSpPr>
          <p:cNvPr id="53" name="object 2"/>
          <p:cNvSpPr txBox="1">
            <a:spLocks/>
          </p:cNvSpPr>
          <p:nvPr/>
        </p:nvSpPr>
        <p:spPr>
          <a:xfrm>
            <a:off x="410915" y="327716"/>
            <a:ext cx="9876101" cy="566822"/>
          </a:xfrm>
          <a:prstGeom prst="rect">
            <a:avLst/>
          </a:prstGeom>
        </p:spPr>
        <p:txBody>
          <a:bodyPr vert="horz" wrap="square" lIns="0" tIns="12700" rIns="0" bIns="0" rtlCol="0">
            <a:spAutoFit/>
          </a:bodyPr>
          <a:lstStyle>
            <a:lvl1pPr>
              <a:defRPr sz="3200" b="1" i="0">
                <a:solidFill>
                  <a:srgbClr val="008CAB"/>
                </a:solidFill>
                <a:latin typeface="Roboto"/>
                <a:ea typeface="+mj-ea"/>
                <a:cs typeface="Roboto"/>
              </a:defRPr>
            </a:lvl1pPr>
          </a:lstStyle>
          <a:p>
            <a:pPr marL="12700">
              <a:spcBef>
                <a:spcPts val="100"/>
              </a:spcBef>
            </a:pPr>
            <a:r>
              <a:rPr lang="en-GB" sz="3600" kern="0" spc="-10" dirty="0">
                <a:solidFill>
                  <a:srgbClr val="A70081"/>
                </a:solidFill>
                <a:latin typeface="+mn-lt"/>
              </a:rPr>
              <a:t>Stressful life events: Parents </a:t>
            </a:r>
          </a:p>
        </p:txBody>
      </p:sp>
      <p:sp>
        <p:nvSpPr>
          <p:cNvPr id="51" name="Slide Number Placeholder 50"/>
          <p:cNvSpPr>
            <a:spLocks noGrp="1"/>
          </p:cNvSpPr>
          <p:nvPr>
            <p:ph type="sldNum" sz="quarter" idx="7"/>
          </p:nvPr>
        </p:nvSpPr>
        <p:spPr/>
        <p:txBody>
          <a:bodyPr/>
          <a:lstStyle/>
          <a:p>
            <a:fld id="{B6F15528-21DE-4FAA-801E-634DDDAF4B2B}" type="slidenum">
              <a:rPr lang="en-GB" smtClean="0"/>
              <a:t>17</a:t>
            </a:fld>
            <a:endParaRPr lang="en-GB"/>
          </a:p>
        </p:txBody>
      </p:sp>
      <p:pic>
        <p:nvPicPr>
          <p:cNvPr id="54" name="OWAPstImg447314" descr="HRPH-logo">
            <a:extLst>
              <a:ext uri="{FF2B5EF4-FFF2-40B4-BE49-F238E27FC236}">
                <a16:creationId xmlns:a16="http://schemas.microsoft.com/office/drawing/2014/main" id="{A1DA89C7-E34F-4D76-BCC2-745D72CC510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25675" y="5176498"/>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 name="object 2"/>
          <p:cNvSpPr/>
          <p:nvPr/>
        </p:nvSpPr>
        <p:spPr>
          <a:xfrm rot="19007214">
            <a:off x="2564909" y="2738427"/>
            <a:ext cx="1669209" cy="627244"/>
          </a:xfrm>
          <a:prstGeom prst="rect">
            <a:avLst/>
          </a:prstGeom>
          <a:blipFill>
            <a:blip r:embed="rId3" cstate="print"/>
            <a:srcRect/>
            <a:stretch>
              <a:fillRect l="-187511" t="-180594" r="-82578" b="-115504"/>
            </a:stretch>
          </a:blipFill>
        </p:spPr>
        <p:txBody>
          <a:bodyPr wrap="square" lIns="0" tIns="0" rIns="0" bIns="0" rtlCol="0"/>
          <a:lstStyle/>
          <a:p>
            <a:endParaRPr/>
          </a:p>
        </p:txBody>
      </p:sp>
      <p:sp>
        <p:nvSpPr>
          <p:cNvPr id="77" name="object 2"/>
          <p:cNvSpPr/>
          <p:nvPr/>
        </p:nvSpPr>
        <p:spPr>
          <a:xfrm>
            <a:off x="7690508" y="2863556"/>
            <a:ext cx="1669209" cy="627244"/>
          </a:xfrm>
          <a:prstGeom prst="rect">
            <a:avLst/>
          </a:prstGeom>
          <a:blipFill>
            <a:blip r:embed="rId3" cstate="print"/>
            <a:srcRect/>
            <a:stretch>
              <a:fillRect l="-187511" t="-180594" r="-82578" b="-115504"/>
            </a:stretch>
          </a:blipFill>
        </p:spPr>
        <p:txBody>
          <a:bodyPr wrap="square" lIns="0" tIns="0" rIns="0" bIns="0" rtlCol="0"/>
          <a:lstStyle/>
          <a:p>
            <a:endParaRPr/>
          </a:p>
        </p:txBody>
      </p:sp>
      <p:sp>
        <p:nvSpPr>
          <p:cNvPr id="53" name="object 2"/>
          <p:cNvSpPr txBox="1">
            <a:spLocks/>
          </p:cNvSpPr>
          <p:nvPr/>
        </p:nvSpPr>
        <p:spPr>
          <a:xfrm>
            <a:off x="467371" y="341531"/>
            <a:ext cx="9876101" cy="566822"/>
          </a:xfrm>
          <a:prstGeom prst="rect">
            <a:avLst/>
          </a:prstGeom>
        </p:spPr>
        <p:txBody>
          <a:bodyPr vert="horz" wrap="square" lIns="0" tIns="12700" rIns="0" bIns="0" rtlCol="0">
            <a:spAutoFit/>
          </a:bodyPr>
          <a:lstStyle>
            <a:lvl1pPr>
              <a:defRPr sz="3200" b="1" i="0">
                <a:solidFill>
                  <a:srgbClr val="008CAB"/>
                </a:solidFill>
                <a:latin typeface="Roboto"/>
                <a:ea typeface="+mj-ea"/>
                <a:cs typeface="Roboto"/>
              </a:defRPr>
            </a:lvl1pPr>
          </a:lstStyle>
          <a:p>
            <a:pPr marL="12700">
              <a:spcBef>
                <a:spcPts val="100"/>
              </a:spcBef>
            </a:pPr>
            <a:r>
              <a:rPr lang="en-GB" sz="3600" kern="0" spc="-10" dirty="0">
                <a:solidFill>
                  <a:srgbClr val="A70081"/>
                </a:solidFill>
                <a:latin typeface="+mn-lt"/>
              </a:rPr>
              <a:t>Stressful life events: Young People</a:t>
            </a:r>
          </a:p>
        </p:txBody>
      </p:sp>
      <p:sp>
        <p:nvSpPr>
          <p:cNvPr id="51" name="Slide Number Placeholder 50"/>
          <p:cNvSpPr>
            <a:spLocks noGrp="1"/>
          </p:cNvSpPr>
          <p:nvPr>
            <p:ph type="sldNum" sz="quarter" idx="7"/>
          </p:nvPr>
        </p:nvSpPr>
        <p:spPr/>
        <p:txBody>
          <a:bodyPr/>
          <a:lstStyle/>
          <a:p>
            <a:fld id="{B6F15528-21DE-4FAA-801E-634DDDAF4B2B}" type="slidenum">
              <a:rPr lang="en-GB" smtClean="0"/>
              <a:t>18</a:t>
            </a:fld>
            <a:endParaRPr lang="en-GB"/>
          </a:p>
        </p:txBody>
      </p:sp>
      <p:pic>
        <p:nvPicPr>
          <p:cNvPr id="54" name="OWAPstImg447314" descr="HRPH-logo">
            <a:extLst>
              <a:ext uri="{FF2B5EF4-FFF2-40B4-BE49-F238E27FC236}">
                <a16:creationId xmlns:a16="http://schemas.microsoft.com/office/drawing/2014/main" id="{A1DA89C7-E34F-4D76-BCC2-745D72CC51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28754" y="5037463"/>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object 7"/>
          <p:cNvSpPr/>
          <p:nvPr/>
        </p:nvSpPr>
        <p:spPr>
          <a:xfrm>
            <a:off x="5405422" y="3962401"/>
            <a:ext cx="1182719" cy="2895599"/>
          </a:xfrm>
          <a:prstGeom prst="rect">
            <a:avLst/>
          </a:prstGeom>
          <a:blipFill>
            <a:blip r:embed="rId5" cstate="print"/>
            <a:stretch>
              <a:fillRect/>
            </a:stretch>
          </a:blipFill>
        </p:spPr>
        <p:txBody>
          <a:bodyPr wrap="square" lIns="0" tIns="0" rIns="0" bIns="0" rtlCol="0"/>
          <a:lstStyle/>
          <a:p>
            <a:endParaRPr/>
          </a:p>
        </p:txBody>
      </p:sp>
      <p:sp>
        <p:nvSpPr>
          <p:cNvPr id="56" name="object 2"/>
          <p:cNvSpPr/>
          <p:nvPr/>
        </p:nvSpPr>
        <p:spPr>
          <a:xfrm>
            <a:off x="3448889" y="3465754"/>
            <a:ext cx="1286680" cy="2136996"/>
          </a:xfrm>
          <a:prstGeom prst="rect">
            <a:avLst/>
          </a:prstGeom>
          <a:blipFill>
            <a:blip r:embed="rId6" cstate="print"/>
            <a:stretch>
              <a:fillRect/>
            </a:stretch>
          </a:blipFill>
        </p:spPr>
        <p:txBody>
          <a:bodyPr wrap="square" lIns="0" tIns="0" rIns="0" bIns="0" rtlCol="0"/>
          <a:lstStyle/>
          <a:p>
            <a:endParaRPr/>
          </a:p>
        </p:txBody>
      </p:sp>
      <p:sp>
        <p:nvSpPr>
          <p:cNvPr id="57" name="object 4"/>
          <p:cNvSpPr/>
          <p:nvPr/>
        </p:nvSpPr>
        <p:spPr>
          <a:xfrm>
            <a:off x="7467600" y="3606079"/>
            <a:ext cx="1103501" cy="1804121"/>
          </a:xfrm>
          <a:prstGeom prst="rect">
            <a:avLst/>
          </a:prstGeom>
          <a:blipFill>
            <a:blip r:embed="rId7" cstate="print"/>
            <a:srcRect/>
            <a:stretch>
              <a:fillRect l="-141201" r="1"/>
            </a:stretch>
          </a:blipFill>
        </p:spPr>
        <p:txBody>
          <a:bodyPr wrap="square" lIns="0" tIns="0" rIns="0" bIns="0" rtlCol="0"/>
          <a:lstStyle/>
          <a:p>
            <a:endParaRPr/>
          </a:p>
        </p:txBody>
      </p:sp>
      <p:sp>
        <p:nvSpPr>
          <p:cNvPr id="66" name="object 41"/>
          <p:cNvSpPr/>
          <p:nvPr/>
        </p:nvSpPr>
        <p:spPr>
          <a:xfrm>
            <a:off x="5373205" y="4615952"/>
            <a:ext cx="133985" cy="84455"/>
          </a:xfrm>
          <a:custGeom>
            <a:avLst/>
            <a:gdLst/>
            <a:ahLst/>
            <a:cxnLst/>
            <a:rect l="l" t="t" r="r" b="b"/>
            <a:pathLst>
              <a:path w="133985" h="84454">
                <a:moveTo>
                  <a:pt x="133362" y="0"/>
                </a:moveTo>
                <a:lnTo>
                  <a:pt x="93700" y="0"/>
                </a:lnTo>
                <a:lnTo>
                  <a:pt x="115811" y="1752"/>
                </a:lnTo>
                <a:lnTo>
                  <a:pt x="115341" y="1752"/>
                </a:lnTo>
                <a:lnTo>
                  <a:pt x="114871" y="1866"/>
                </a:lnTo>
                <a:lnTo>
                  <a:pt x="114414" y="2108"/>
                </a:lnTo>
                <a:lnTo>
                  <a:pt x="105282" y="2806"/>
                </a:lnTo>
                <a:lnTo>
                  <a:pt x="100025" y="3276"/>
                </a:lnTo>
                <a:lnTo>
                  <a:pt x="98615" y="3505"/>
                </a:lnTo>
                <a:lnTo>
                  <a:pt x="107035" y="3162"/>
                </a:lnTo>
                <a:lnTo>
                  <a:pt x="116055" y="3442"/>
                </a:lnTo>
                <a:lnTo>
                  <a:pt x="121343" y="5349"/>
                </a:lnTo>
                <a:lnTo>
                  <a:pt x="122900" y="8880"/>
                </a:lnTo>
                <a:lnTo>
                  <a:pt x="120726" y="14033"/>
                </a:lnTo>
                <a:lnTo>
                  <a:pt x="110022" y="22899"/>
                </a:lnTo>
                <a:lnTo>
                  <a:pt x="86333" y="37552"/>
                </a:lnTo>
                <a:lnTo>
                  <a:pt x="49658" y="57994"/>
                </a:lnTo>
                <a:lnTo>
                  <a:pt x="0" y="84226"/>
                </a:lnTo>
              </a:path>
            </a:pathLst>
          </a:custGeom>
          <a:ln w="58597">
            <a:solidFill>
              <a:srgbClr val="C2C7D1"/>
            </a:solidFill>
          </a:ln>
        </p:spPr>
        <p:txBody>
          <a:bodyPr wrap="square" lIns="0" tIns="0" rIns="0" bIns="0" rtlCol="0"/>
          <a:lstStyle/>
          <a:p>
            <a:endParaRPr/>
          </a:p>
        </p:txBody>
      </p:sp>
      <p:sp>
        <p:nvSpPr>
          <p:cNvPr id="67" name="object 42"/>
          <p:cNvSpPr/>
          <p:nvPr/>
        </p:nvSpPr>
        <p:spPr>
          <a:xfrm>
            <a:off x="4800600" y="4516981"/>
            <a:ext cx="699135" cy="99060"/>
          </a:xfrm>
          <a:custGeom>
            <a:avLst/>
            <a:gdLst/>
            <a:ahLst/>
            <a:cxnLst/>
            <a:rect l="l" t="t" r="r" b="b"/>
            <a:pathLst>
              <a:path w="699135" h="99060">
                <a:moveTo>
                  <a:pt x="615416" y="0"/>
                </a:moveTo>
                <a:lnTo>
                  <a:pt x="634548" y="24743"/>
                </a:lnTo>
                <a:lnTo>
                  <a:pt x="651921" y="45977"/>
                </a:lnTo>
                <a:lnTo>
                  <a:pt x="667539" y="63700"/>
                </a:lnTo>
                <a:lnTo>
                  <a:pt x="681405" y="77914"/>
                </a:lnTo>
                <a:lnTo>
                  <a:pt x="686777" y="84467"/>
                </a:lnTo>
                <a:lnTo>
                  <a:pt x="692632" y="88557"/>
                </a:lnTo>
                <a:lnTo>
                  <a:pt x="698944" y="90195"/>
                </a:lnTo>
                <a:lnTo>
                  <a:pt x="697890" y="95465"/>
                </a:lnTo>
                <a:lnTo>
                  <a:pt x="695083" y="97104"/>
                </a:lnTo>
                <a:lnTo>
                  <a:pt x="691578" y="98145"/>
                </a:lnTo>
                <a:lnTo>
                  <a:pt x="687362" y="98615"/>
                </a:lnTo>
                <a:lnTo>
                  <a:pt x="682447" y="98615"/>
                </a:lnTo>
                <a:lnTo>
                  <a:pt x="673557" y="98615"/>
                </a:lnTo>
                <a:lnTo>
                  <a:pt x="668185" y="98742"/>
                </a:lnTo>
                <a:lnTo>
                  <a:pt x="666305" y="98971"/>
                </a:lnTo>
                <a:lnTo>
                  <a:pt x="0" y="98971"/>
                </a:lnTo>
              </a:path>
            </a:pathLst>
          </a:custGeom>
          <a:ln w="58597">
            <a:solidFill>
              <a:srgbClr val="C2C7D1"/>
            </a:solidFill>
          </a:ln>
        </p:spPr>
        <p:txBody>
          <a:bodyPr wrap="square" lIns="0" tIns="0" rIns="0" bIns="0" rtlCol="0"/>
          <a:lstStyle/>
          <a:p>
            <a:endParaRPr/>
          </a:p>
        </p:txBody>
      </p:sp>
      <p:sp>
        <p:nvSpPr>
          <p:cNvPr id="68" name="object 39"/>
          <p:cNvSpPr/>
          <p:nvPr/>
        </p:nvSpPr>
        <p:spPr>
          <a:xfrm>
            <a:off x="6613335" y="4616180"/>
            <a:ext cx="133985" cy="84455"/>
          </a:xfrm>
          <a:custGeom>
            <a:avLst/>
            <a:gdLst/>
            <a:ahLst/>
            <a:cxnLst/>
            <a:rect l="l" t="t" r="r" b="b"/>
            <a:pathLst>
              <a:path w="133984" h="84454">
                <a:moveTo>
                  <a:pt x="0" y="84226"/>
                </a:moveTo>
                <a:lnTo>
                  <a:pt x="39662" y="84226"/>
                </a:lnTo>
                <a:lnTo>
                  <a:pt x="17551" y="82473"/>
                </a:lnTo>
                <a:lnTo>
                  <a:pt x="18021" y="82473"/>
                </a:lnTo>
                <a:lnTo>
                  <a:pt x="18491" y="82359"/>
                </a:lnTo>
                <a:lnTo>
                  <a:pt x="18948" y="82118"/>
                </a:lnTo>
                <a:lnTo>
                  <a:pt x="28079" y="81419"/>
                </a:lnTo>
                <a:lnTo>
                  <a:pt x="33337" y="80949"/>
                </a:lnTo>
                <a:lnTo>
                  <a:pt x="34747" y="80721"/>
                </a:lnTo>
                <a:lnTo>
                  <a:pt x="26327" y="81064"/>
                </a:lnTo>
                <a:lnTo>
                  <a:pt x="17306" y="80783"/>
                </a:lnTo>
                <a:lnTo>
                  <a:pt x="12018" y="78876"/>
                </a:lnTo>
                <a:lnTo>
                  <a:pt x="10462" y="75345"/>
                </a:lnTo>
                <a:lnTo>
                  <a:pt x="12636" y="70192"/>
                </a:lnTo>
                <a:lnTo>
                  <a:pt x="23340" y="61327"/>
                </a:lnTo>
                <a:lnTo>
                  <a:pt x="47029" y="46674"/>
                </a:lnTo>
                <a:lnTo>
                  <a:pt x="83704" y="26232"/>
                </a:lnTo>
                <a:lnTo>
                  <a:pt x="133362" y="0"/>
                </a:lnTo>
              </a:path>
            </a:pathLst>
          </a:custGeom>
          <a:ln w="58597">
            <a:solidFill>
              <a:srgbClr val="C2C7D1"/>
            </a:solidFill>
          </a:ln>
        </p:spPr>
        <p:txBody>
          <a:bodyPr wrap="square" lIns="0" tIns="0" rIns="0" bIns="0" rtlCol="0"/>
          <a:lstStyle/>
          <a:p>
            <a:endParaRPr/>
          </a:p>
        </p:txBody>
      </p:sp>
      <p:sp>
        <p:nvSpPr>
          <p:cNvPr id="69" name="object 40"/>
          <p:cNvSpPr/>
          <p:nvPr/>
        </p:nvSpPr>
        <p:spPr>
          <a:xfrm>
            <a:off x="6620358" y="4700407"/>
            <a:ext cx="699135" cy="99060"/>
          </a:xfrm>
          <a:custGeom>
            <a:avLst/>
            <a:gdLst/>
            <a:ahLst/>
            <a:cxnLst/>
            <a:rect l="l" t="t" r="r" b="b"/>
            <a:pathLst>
              <a:path w="699134" h="99060">
                <a:moveTo>
                  <a:pt x="83527" y="98971"/>
                </a:moveTo>
                <a:lnTo>
                  <a:pt x="64396" y="74227"/>
                </a:lnTo>
                <a:lnTo>
                  <a:pt x="47023" y="52993"/>
                </a:lnTo>
                <a:lnTo>
                  <a:pt x="31405" y="35270"/>
                </a:lnTo>
                <a:lnTo>
                  <a:pt x="17538" y="21056"/>
                </a:lnTo>
                <a:lnTo>
                  <a:pt x="12166" y="14503"/>
                </a:lnTo>
                <a:lnTo>
                  <a:pt x="6311" y="10414"/>
                </a:lnTo>
                <a:lnTo>
                  <a:pt x="0" y="8775"/>
                </a:lnTo>
                <a:lnTo>
                  <a:pt x="1054" y="3505"/>
                </a:lnTo>
                <a:lnTo>
                  <a:pt x="3860" y="1866"/>
                </a:lnTo>
                <a:lnTo>
                  <a:pt x="7366" y="825"/>
                </a:lnTo>
                <a:lnTo>
                  <a:pt x="11582" y="355"/>
                </a:lnTo>
                <a:lnTo>
                  <a:pt x="16497" y="355"/>
                </a:lnTo>
                <a:lnTo>
                  <a:pt x="25387" y="355"/>
                </a:lnTo>
                <a:lnTo>
                  <a:pt x="30759" y="228"/>
                </a:lnTo>
                <a:lnTo>
                  <a:pt x="32639" y="0"/>
                </a:lnTo>
                <a:lnTo>
                  <a:pt x="698944" y="0"/>
                </a:lnTo>
              </a:path>
            </a:pathLst>
          </a:custGeom>
          <a:ln w="58597">
            <a:solidFill>
              <a:srgbClr val="C2C7D1"/>
            </a:solidFill>
          </a:ln>
        </p:spPr>
        <p:txBody>
          <a:bodyPr wrap="square" lIns="0" tIns="0" rIns="0" bIns="0" rtlCol="0"/>
          <a:lstStyle/>
          <a:p>
            <a:endParaRPr/>
          </a:p>
        </p:txBody>
      </p:sp>
      <p:sp>
        <p:nvSpPr>
          <p:cNvPr id="74" name="Oval 73"/>
          <p:cNvSpPr/>
          <p:nvPr/>
        </p:nvSpPr>
        <p:spPr>
          <a:xfrm>
            <a:off x="1136753" y="2017934"/>
            <a:ext cx="1850481" cy="1789456"/>
          </a:xfrm>
          <a:prstGeom prst="ellipse">
            <a:avLst/>
          </a:prstGeom>
          <a:solidFill>
            <a:srgbClr val="BF00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bject 26"/>
          <p:cNvSpPr txBox="1"/>
          <p:nvPr/>
        </p:nvSpPr>
        <p:spPr>
          <a:xfrm>
            <a:off x="1172417" y="2119199"/>
            <a:ext cx="1652646" cy="1445909"/>
          </a:xfrm>
          <a:prstGeom prst="rect">
            <a:avLst/>
          </a:prstGeom>
        </p:spPr>
        <p:txBody>
          <a:bodyPr vert="horz" wrap="square" lIns="0" tIns="50165" rIns="0" bIns="0" rtlCol="0">
            <a:spAutoFit/>
          </a:bodyPr>
          <a:lstStyle/>
          <a:p>
            <a:pPr marL="142240" algn="ctr">
              <a:lnSpc>
                <a:spcPct val="100000"/>
              </a:lnSpc>
              <a:spcBef>
                <a:spcPts val="395"/>
              </a:spcBef>
            </a:pPr>
            <a:r>
              <a:rPr lang="en-GB" b="1" spc="-130" dirty="0">
                <a:solidFill>
                  <a:srgbClr val="FFFFFF"/>
                </a:solidFill>
                <a:ea typeface="Roboto" charset="0"/>
                <a:cs typeface="Roboto" charset="0"/>
              </a:rPr>
              <a:t>NEW </a:t>
            </a:r>
          </a:p>
          <a:p>
            <a:pPr marL="142240" algn="ctr">
              <a:lnSpc>
                <a:spcPct val="100000"/>
              </a:lnSpc>
              <a:spcBef>
                <a:spcPts val="395"/>
              </a:spcBef>
            </a:pPr>
            <a:r>
              <a:rPr lang="en-GB" b="1" spc="-130" dirty="0">
                <a:solidFill>
                  <a:srgbClr val="FFFFFF"/>
                </a:solidFill>
                <a:ea typeface="Roboto" charset="0"/>
                <a:cs typeface="Roboto" charset="0"/>
              </a:rPr>
              <a:t>PARTNER</a:t>
            </a:r>
            <a:endParaRPr lang="en-GB" b="1" dirty="0">
              <a:ea typeface="Roboto" charset="0"/>
              <a:cs typeface="Roboto" charset="0"/>
            </a:endParaRPr>
          </a:p>
          <a:p>
            <a:pPr marL="142240" algn="ctr">
              <a:lnSpc>
                <a:spcPct val="100000"/>
              </a:lnSpc>
              <a:spcBef>
                <a:spcPts val="395"/>
              </a:spcBef>
            </a:pPr>
            <a:r>
              <a:rPr sz="1200" spc="0" dirty="0">
                <a:solidFill>
                  <a:srgbClr val="FFFFFF"/>
                </a:solidFill>
                <a:ea typeface="Roboto" charset="0"/>
                <a:cs typeface="Roboto" charset="0"/>
              </a:rPr>
              <a:t>Mental </a:t>
            </a:r>
            <a:r>
              <a:rPr sz="1200" spc="5" dirty="0">
                <a:solidFill>
                  <a:srgbClr val="FFFFFF"/>
                </a:solidFill>
                <a:ea typeface="Roboto" charset="0"/>
                <a:cs typeface="Roboto" charset="0"/>
              </a:rPr>
              <a:t>and  </a:t>
            </a:r>
            <a:r>
              <a:rPr sz="1200" spc="0" dirty="0">
                <a:solidFill>
                  <a:srgbClr val="FFFFFF"/>
                </a:solidFill>
                <a:ea typeface="Roboto" charset="0"/>
                <a:cs typeface="Roboto" charset="0"/>
              </a:rPr>
              <a:t>physical</a:t>
            </a:r>
            <a:r>
              <a:rPr sz="1200" spc="-45" dirty="0">
                <a:solidFill>
                  <a:srgbClr val="FFFFFF"/>
                </a:solidFill>
                <a:ea typeface="Roboto" charset="0"/>
                <a:cs typeface="Roboto" charset="0"/>
              </a:rPr>
              <a:t> </a:t>
            </a:r>
            <a:r>
              <a:rPr sz="1200" spc="0" dirty="0">
                <a:solidFill>
                  <a:srgbClr val="FFFFFF"/>
                </a:solidFill>
                <a:ea typeface="Roboto" charset="0"/>
                <a:cs typeface="Roboto" charset="0"/>
              </a:rPr>
              <a:t>health</a:t>
            </a:r>
            <a:r>
              <a:rPr lang="en-GB" sz="1200" spc="0" dirty="0">
                <a:solidFill>
                  <a:srgbClr val="FFFFFF"/>
                </a:solidFill>
                <a:ea typeface="Roboto" charset="0"/>
                <a:cs typeface="Roboto" charset="0"/>
              </a:rPr>
              <a:t>, childhood experiences, current circumstances</a:t>
            </a:r>
            <a:endParaRPr sz="1200" dirty="0">
              <a:ea typeface="Roboto" charset="0"/>
              <a:cs typeface="Roboto" charset="0"/>
            </a:endParaRPr>
          </a:p>
        </p:txBody>
      </p:sp>
      <p:sp>
        <p:nvSpPr>
          <p:cNvPr id="76" name="object 2"/>
          <p:cNvSpPr/>
          <p:nvPr/>
        </p:nvSpPr>
        <p:spPr>
          <a:xfrm>
            <a:off x="5301804" y="1600200"/>
            <a:ext cx="1456607" cy="1455007"/>
          </a:xfrm>
          <a:prstGeom prst="rect">
            <a:avLst/>
          </a:prstGeom>
          <a:blipFill>
            <a:blip r:embed="rId3" cstate="print"/>
            <a:srcRect/>
            <a:stretch>
              <a:fillRect l="-133925" r="-432227" b="-168002"/>
            </a:stretch>
          </a:blipFill>
        </p:spPr>
        <p:txBody>
          <a:bodyPr wrap="square" lIns="0" tIns="0" rIns="0" bIns="0" rtlCol="0"/>
          <a:lstStyle/>
          <a:p>
            <a:endParaRPr/>
          </a:p>
        </p:txBody>
      </p:sp>
      <p:sp>
        <p:nvSpPr>
          <p:cNvPr id="79" name="Oval 78"/>
          <p:cNvSpPr/>
          <p:nvPr/>
        </p:nvSpPr>
        <p:spPr>
          <a:xfrm>
            <a:off x="9312691" y="2666580"/>
            <a:ext cx="1850481" cy="1789456"/>
          </a:xfrm>
          <a:prstGeom prst="ellipse">
            <a:avLst/>
          </a:prstGeom>
          <a:solidFill>
            <a:srgbClr val="232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bject 26"/>
          <p:cNvSpPr txBox="1"/>
          <p:nvPr/>
        </p:nvSpPr>
        <p:spPr>
          <a:xfrm>
            <a:off x="9348355" y="2767845"/>
            <a:ext cx="1652646" cy="1445909"/>
          </a:xfrm>
          <a:prstGeom prst="rect">
            <a:avLst/>
          </a:prstGeom>
        </p:spPr>
        <p:txBody>
          <a:bodyPr vert="horz" wrap="square" lIns="0" tIns="50165" rIns="0" bIns="0" rtlCol="0">
            <a:spAutoFit/>
          </a:bodyPr>
          <a:lstStyle/>
          <a:p>
            <a:pPr marL="142240" algn="ctr">
              <a:lnSpc>
                <a:spcPct val="100000"/>
              </a:lnSpc>
              <a:spcBef>
                <a:spcPts val="395"/>
              </a:spcBef>
            </a:pPr>
            <a:r>
              <a:rPr lang="en-GB" b="1" spc="-130" dirty="0">
                <a:solidFill>
                  <a:srgbClr val="FFFFFF"/>
                </a:solidFill>
                <a:ea typeface="Roboto" charset="0"/>
                <a:cs typeface="Roboto" charset="0"/>
              </a:rPr>
              <a:t>NEW </a:t>
            </a:r>
          </a:p>
          <a:p>
            <a:pPr marL="142240" algn="ctr">
              <a:lnSpc>
                <a:spcPct val="100000"/>
              </a:lnSpc>
              <a:spcBef>
                <a:spcPts val="395"/>
              </a:spcBef>
            </a:pPr>
            <a:r>
              <a:rPr lang="en-GB" b="1" spc="-130" dirty="0">
                <a:solidFill>
                  <a:srgbClr val="FFFFFF"/>
                </a:solidFill>
                <a:ea typeface="Roboto" charset="0"/>
                <a:cs typeface="Roboto" charset="0"/>
              </a:rPr>
              <a:t>PARTNER</a:t>
            </a:r>
            <a:endParaRPr lang="en-GB" b="1" dirty="0">
              <a:ea typeface="Roboto" charset="0"/>
              <a:cs typeface="Roboto" charset="0"/>
            </a:endParaRPr>
          </a:p>
          <a:p>
            <a:pPr marL="142240" algn="ctr">
              <a:lnSpc>
                <a:spcPct val="100000"/>
              </a:lnSpc>
              <a:spcBef>
                <a:spcPts val="395"/>
              </a:spcBef>
            </a:pPr>
            <a:r>
              <a:rPr sz="1200" spc="0" dirty="0">
                <a:solidFill>
                  <a:srgbClr val="FFFFFF"/>
                </a:solidFill>
                <a:ea typeface="Roboto" charset="0"/>
                <a:cs typeface="Roboto" charset="0"/>
              </a:rPr>
              <a:t>Mental </a:t>
            </a:r>
            <a:r>
              <a:rPr sz="1200" spc="5" dirty="0">
                <a:solidFill>
                  <a:srgbClr val="FFFFFF"/>
                </a:solidFill>
                <a:ea typeface="Roboto" charset="0"/>
                <a:cs typeface="Roboto" charset="0"/>
              </a:rPr>
              <a:t>and  </a:t>
            </a:r>
            <a:r>
              <a:rPr sz="1200" spc="0" dirty="0">
                <a:solidFill>
                  <a:srgbClr val="FFFFFF"/>
                </a:solidFill>
                <a:ea typeface="Roboto" charset="0"/>
                <a:cs typeface="Roboto" charset="0"/>
              </a:rPr>
              <a:t>physical</a:t>
            </a:r>
            <a:r>
              <a:rPr sz="1200" spc="-45" dirty="0">
                <a:solidFill>
                  <a:srgbClr val="FFFFFF"/>
                </a:solidFill>
                <a:ea typeface="Roboto" charset="0"/>
                <a:cs typeface="Roboto" charset="0"/>
              </a:rPr>
              <a:t> </a:t>
            </a:r>
            <a:r>
              <a:rPr sz="1200" spc="0" dirty="0">
                <a:solidFill>
                  <a:srgbClr val="FFFFFF"/>
                </a:solidFill>
                <a:ea typeface="Roboto" charset="0"/>
                <a:cs typeface="Roboto" charset="0"/>
              </a:rPr>
              <a:t>health</a:t>
            </a:r>
            <a:r>
              <a:rPr lang="en-GB" sz="1200" spc="0" dirty="0">
                <a:solidFill>
                  <a:srgbClr val="FFFFFF"/>
                </a:solidFill>
                <a:ea typeface="Roboto" charset="0"/>
                <a:cs typeface="Roboto" charset="0"/>
              </a:rPr>
              <a:t>, childhood experiences, current circumstances</a:t>
            </a:r>
            <a:endParaRPr sz="1200" dirty="0">
              <a:ea typeface="Roboto" charset="0"/>
              <a:cs typeface="Roboto" charset="0"/>
            </a:endParaRPr>
          </a:p>
        </p:txBody>
      </p:sp>
      <p:sp>
        <p:nvSpPr>
          <p:cNvPr id="81" name="Oval 80"/>
          <p:cNvSpPr/>
          <p:nvPr/>
        </p:nvSpPr>
        <p:spPr>
          <a:xfrm>
            <a:off x="3529624" y="1293468"/>
            <a:ext cx="1850481" cy="1789456"/>
          </a:xfrm>
          <a:prstGeom prst="ellipse">
            <a:avLst/>
          </a:prstGeom>
          <a:solidFill>
            <a:srgbClr val="008C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bject 26"/>
          <p:cNvSpPr txBox="1"/>
          <p:nvPr/>
        </p:nvSpPr>
        <p:spPr>
          <a:xfrm>
            <a:off x="3564996" y="1538343"/>
            <a:ext cx="1652646" cy="1117614"/>
          </a:xfrm>
          <a:prstGeom prst="rect">
            <a:avLst/>
          </a:prstGeom>
        </p:spPr>
        <p:txBody>
          <a:bodyPr vert="horz" wrap="square" lIns="0" tIns="50165" rIns="0" bIns="0" rtlCol="0">
            <a:spAutoFit/>
          </a:bodyPr>
          <a:lstStyle/>
          <a:p>
            <a:pPr marL="142240" algn="ctr">
              <a:lnSpc>
                <a:spcPct val="100000"/>
              </a:lnSpc>
              <a:spcBef>
                <a:spcPts val="395"/>
              </a:spcBef>
            </a:pPr>
            <a:r>
              <a:rPr lang="en-GB" b="1" spc="-130" dirty="0">
                <a:solidFill>
                  <a:srgbClr val="FFFFFF"/>
                </a:solidFill>
                <a:ea typeface="Roboto" charset="0"/>
                <a:cs typeface="Roboto" charset="0"/>
              </a:rPr>
              <a:t>PARENT</a:t>
            </a:r>
            <a:endParaRPr lang="en-GB" b="1" dirty="0">
              <a:ea typeface="Roboto" charset="0"/>
              <a:cs typeface="Roboto" charset="0"/>
            </a:endParaRPr>
          </a:p>
          <a:p>
            <a:pPr marL="142240" algn="ctr">
              <a:lnSpc>
                <a:spcPct val="100000"/>
              </a:lnSpc>
              <a:spcBef>
                <a:spcPts val="395"/>
              </a:spcBef>
            </a:pPr>
            <a:r>
              <a:rPr sz="1200" spc="0" dirty="0">
                <a:solidFill>
                  <a:srgbClr val="FFFFFF"/>
                </a:solidFill>
                <a:ea typeface="Roboto" charset="0"/>
                <a:cs typeface="Roboto" charset="0"/>
              </a:rPr>
              <a:t>Mental </a:t>
            </a:r>
            <a:r>
              <a:rPr sz="1200" spc="5" dirty="0">
                <a:solidFill>
                  <a:srgbClr val="FFFFFF"/>
                </a:solidFill>
                <a:ea typeface="Roboto" charset="0"/>
                <a:cs typeface="Roboto" charset="0"/>
              </a:rPr>
              <a:t>and  </a:t>
            </a:r>
            <a:r>
              <a:rPr sz="1200" spc="0" dirty="0">
                <a:solidFill>
                  <a:srgbClr val="FFFFFF"/>
                </a:solidFill>
                <a:ea typeface="Roboto" charset="0"/>
                <a:cs typeface="Roboto" charset="0"/>
              </a:rPr>
              <a:t>physical</a:t>
            </a:r>
            <a:r>
              <a:rPr sz="1200" spc="-45" dirty="0">
                <a:solidFill>
                  <a:srgbClr val="FFFFFF"/>
                </a:solidFill>
                <a:ea typeface="Roboto" charset="0"/>
                <a:cs typeface="Roboto" charset="0"/>
              </a:rPr>
              <a:t> </a:t>
            </a:r>
            <a:r>
              <a:rPr sz="1200" spc="0" dirty="0">
                <a:solidFill>
                  <a:srgbClr val="FFFFFF"/>
                </a:solidFill>
                <a:ea typeface="Roboto" charset="0"/>
                <a:cs typeface="Roboto" charset="0"/>
              </a:rPr>
              <a:t>health</a:t>
            </a:r>
            <a:r>
              <a:rPr lang="en-GB" sz="1200" spc="0" dirty="0">
                <a:solidFill>
                  <a:srgbClr val="FFFFFF"/>
                </a:solidFill>
                <a:ea typeface="Roboto" charset="0"/>
                <a:cs typeface="Roboto" charset="0"/>
              </a:rPr>
              <a:t>, childhood experiences, current circumstances</a:t>
            </a:r>
            <a:endParaRPr sz="1200" dirty="0">
              <a:ea typeface="Roboto" charset="0"/>
              <a:cs typeface="Roboto" charset="0"/>
            </a:endParaRPr>
          </a:p>
        </p:txBody>
      </p:sp>
      <p:sp>
        <p:nvSpPr>
          <p:cNvPr id="83" name="Oval 82"/>
          <p:cNvSpPr/>
          <p:nvPr/>
        </p:nvSpPr>
        <p:spPr>
          <a:xfrm>
            <a:off x="6658458" y="1357284"/>
            <a:ext cx="1850481" cy="1789456"/>
          </a:xfrm>
          <a:prstGeom prst="ellipse">
            <a:avLst/>
          </a:prstGeom>
          <a:solidFill>
            <a:srgbClr val="BF00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bject 26"/>
          <p:cNvSpPr txBox="1"/>
          <p:nvPr/>
        </p:nvSpPr>
        <p:spPr>
          <a:xfrm>
            <a:off x="6714295" y="1584846"/>
            <a:ext cx="1652646" cy="1117614"/>
          </a:xfrm>
          <a:prstGeom prst="rect">
            <a:avLst/>
          </a:prstGeom>
        </p:spPr>
        <p:txBody>
          <a:bodyPr vert="horz" wrap="square" lIns="0" tIns="50165" rIns="0" bIns="0" rtlCol="0">
            <a:spAutoFit/>
          </a:bodyPr>
          <a:lstStyle/>
          <a:p>
            <a:pPr marL="142240" algn="ctr">
              <a:lnSpc>
                <a:spcPct val="100000"/>
              </a:lnSpc>
              <a:spcBef>
                <a:spcPts val="395"/>
              </a:spcBef>
            </a:pPr>
            <a:r>
              <a:rPr lang="en-GB" b="1" spc="-130" dirty="0">
                <a:solidFill>
                  <a:srgbClr val="FFFFFF"/>
                </a:solidFill>
                <a:ea typeface="Roboto" charset="0"/>
                <a:cs typeface="Roboto" charset="0"/>
              </a:rPr>
              <a:t>PARENT</a:t>
            </a:r>
            <a:endParaRPr lang="en-GB" b="1" dirty="0">
              <a:ea typeface="Roboto" charset="0"/>
              <a:cs typeface="Roboto" charset="0"/>
            </a:endParaRPr>
          </a:p>
          <a:p>
            <a:pPr marL="142240" algn="ctr">
              <a:lnSpc>
                <a:spcPct val="100000"/>
              </a:lnSpc>
              <a:spcBef>
                <a:spcPts val="395"/>
              </a:spcBef>
            </a:pPr>
            <a:r>
              <a:rPr sz="1200" spc="0" dirty="0">
                <a:solidFill>
                  <a:srgbClr val="FFFFFF"/>
                </a:solidFill>
                <a:ea typeface="Roboto" charset="0"/>
                <a:cs typeface="Roboto" charset="0"/>
              </a:rPr>
              <a:t>Mental </a:t>
            </a:r>
            <a:r>
              <a:rPr sz="1200" spc="5" dirty="0">
                <a:solidFill>
                  <a:srgbClr val="FFFFFF"/>
                </a:solidFill>
                <a:ea typeface="Roboto" charset="0"/>
                <a:cs typeface="Roboto" charset="0"/>
              </a:rPr>
              <a:t>and  </a:t>
            </a:r>
            <a:r>
              <a:rPr sz="1200" spc="0" dirty="0">
                <a:solidFill>
                  <a:srgbClr val="FFFFFF"/>
                </a:solidFill>
                <a:ea typeface="Roboto" charset="0"/>
                <a:cs typeface="Roboto" charset="0"/>
              </a:rPr>
              <a:t>physical</a:t>
            </a:r>
            <a:r>
              <a:rPr sz="1200" spc="-45" dirty="0">
                <a:solidFill>
                  <a:srgbClr val="FFFFFF"/>
                </a:solidFill>
                <a:ea typeface="Roboto" charset="0"/>
                <a:cs typeface="Roboto" charset="0"/>
              </a:rPr>
              <a:t> </a:t>
            </a:r>
            <a:r>
              <a:rPr sz="1200" spc="0" dirty="0">
                <a:solidFill>
                  <a:srgbClr val="FFFFFF"/>
                </a:solidFill>
                <a:ea typeface="Roboto" charset="0"/>
                <a:cs typeface="Roboto" charset="0"/>
              </a:rPr>
              <a:t>health</a:t>
            </a:r>
            <a:r>
              <a:rPr lang="en-GB" sz="1200" spc="0" dirty="0">
                <a:solidFill>
                  <a:srgbClr val="FFFFFF"/>
                </a:solidFill>
                <a:ea typeface="Roboto" charset="0"/>
                <a:cs typeface="Roboto" charset="0"/>
              </a:rPr>
              <a:t>, childhood experiences, current circumstances</a:t>
            </a:r>
            <a:endParaRPr sz="1200" dirty="0">
              <a:ea typeface="Roboto" charset="0"/>
              <a:cs typeface="Roboto" charset="0"/>
            </a:endParaRPr>
          </a:p>
        </p:txBody>
      </p:sp>
      <p:cxnSp>
        <p:nvCxnSpPr>
          <p:cNvPr id="85" name="Straight Arrow Connector 84"/>
          <p:cNvCxnSpPr/>
          <p:nvPr/>
        </p:nvCxnSpPr>
        <p:spPr>
          <a:xfrm>
            <a:off x="2414331" y="3666373"/>
            <a:ext cx="1034558" cy="547381"/>
          </a:xfrm>
          <a:prstGeom prst="straightConnector1">
            <a:avLst/>
          </a:prstGeom>
          <a:ln w="31750">
            <a:solidFill>
              <a:srgbClr val="BF0038"/>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H="1">
            <a:off x="4391319" y="2900832"/>
            <a:ext cx="35664" cy="6642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7671243" y="3021228"/>
            <a:ext cx="144795" cy="537632"/>
          </a:xfrm>
          <a:prstGeom prst="straightConnector1">
            <a:avLst/>
          </a:prstGeom>
          <a:ln w="34925">
            <a:solidFill>
              <a:srgbClr val="BF0038"/>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H="1">
            <a:off x="8385431" y="3687776"/>
            <a:ext cx="1065129" cy="262363"/>
          </a:xfrm>
          <a:prstGeom prst="straightConnector1">
            <a:avLst/>
          </a:prstGeom>
          <a:ln w="38100">
            <a:solidFill>
              <a:srgbClr val="232D72"/>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a:stCxn id="76" idx="2"/>
          </p:cNvCxnSpPr>
          <p:nvPr/>
        </p:nvCxnSpPr>
        <p:spPr>
          <a:xfrm>
            <a:off x="6030108" y="3055207"/>
            <a:ext cx="65892" cy="796879"/>
          </a:xfrm>
          <a:prstGeom prst="straightConnector1">
            <a:avLst/>
          </a:prstGeom>
          <a:ln w="44450">
            <a:solidFill>
              <a:srgbClr val="B5A6BD"/>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8070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299" y="420747"/>
            <a:ext cx="11071750" cy="553998"/>
          </a:xfrm>
        </p:spPr>
        <p:txBody>
          <a:bodyPr/>
          <a:lstStyle/>
          <a:p>
            <a:r>
              <a:rPr lang="en-GB" sz="3600" dirty="0">
                <a:solidFill>
                  <a:srgbClr val="A70081"/>
                </a:solidFill>
                <a:latin typeface="+mn-lt"/>
              </a:rPr>
              <a:t>Impact of inter-parental conflict</a:t>
            </a:r>
          </a:p>
        </p:txBody>
      </p:sp>
      <p:sp>
        <p:nvSpPr>
          <p:cNvPr id="6" name="TextBox 5"/>
          <p:cNvSpPr txBox="1"/>
          <p:nvPr/>
        </p:nvSpPr>
        <p:spPr>
          <a:xfrm>
            <a:off x="2746071" y="5101488"/>
            <a:ext cx="3856120" cy="769441"/>
          </a:xfrm>
          <a:prstGeom prst="rect">
            <a:avLst/>
          </a:prstGeom>
          <a:noFill/>
        </p:spPr>
        <p:txBody>
          <a:bodyPr wrap="none" rtlCol="0">
            <a:spAutoFit/>
          </a:bodyPr>
          <a:lstStyle/>
          <a:p>
            <a:r>
              <a:rPr lang="en-GB" sz="4400" b="1" dirty="0" smtClean="0">
                <a:solidFill>
                  <a:srgbClr val="A70081"/>
                </a:solidFill>
              </a:rPr>
              <a:t>Video: Kids Talk</a:t>
            </a:r>
            <a:endParaRPr lang="en-GB" sz="4400" b="1" dirty="0">
              <a:solidFill>
                <a:srgbClr val="A70081"/>
              </a:solidFill>
            </a:endParaRPr>
          </a:p>
        </p:txBody>
      </p:sp>
      <p:pic>
        <p:nvPicPr>
          <p:cNvPr id="8" name="OWAPstImg447314" descr="HRPH-logo">
            <a:extLst>
              <a:ext uri="{FF2B5EF4-FFF2-40B4-BE49-F238E27FC236}">
                <a16:creationId xmlns:a16="http://schemas.microsoft.com/office/drawing/2014/main" id="{F5A251E7-61A1-4777-A8BA-8EAFE81652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3520" y="4876800"/>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4"/>
          <a:srcRect l="17084" t="13704" r="17500" b="15926"/>
          <a:stretch/>
        </p:blipFill>
        <p:spPr>
          <a:xfrm>
            <a:off x="577813" y="1352332"/>
            <a:ext cx="5075501" cy="3071163"/>
          </a:xfrm>
          <a:prstGeom prst="rect">
            <a:avLst/>
          </a:prstGeom>
        </p:spPr>
      </p:pic>
      <p:pic>
        <p:nvPicPr>
          <p:cNvPr id="4" name="Picture 3"/>
          <p:cNvPicPr>
            <a:picLocks noChangeAspect="1"/>
          </p:cNvPicPr>
          <p:nvPr/>
        </p:nvPicPr>
        <p:blipFill rotWithShape="1">
          <a:blip r:embed="rId5"/>
          <a:srcRect l="17083" t="14445" r="17084" b="15925"/>
          <a:stretch/>
        </p:blipFill>
        <p:spPr>
          <a:xfrm>
            <a:off x="5653313" y="1344723"/>
            <a:ext cx="5174957" cy="3078772"/>
          </a:xfrm>
          <a:prstGeom prst="rect">
            <a:avLst/>
          </a:prstGeom>
        </p:spPr>
      </p:pic>
      <p:pic>
        <p:nvPicPr>
          <p:cNvPr id="1026" name="Picture 2" descr="Movie clip art image free clipart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3232" y="4719338"/>
            <a:ext cx="1472187" cy="14721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Movie clip art image free clipart 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105019" y="4755624"/>
            <a:ext cx="1280776" cy="147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309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7"/>
          </p:nvPr>
        </p:nvSpPr>
        <p:spPr/>
        <p:txBody>
          <a:bodyPr/>
          <a:lstStyle/>
          <a:p>
            <a:fld id="{B6F15528-21DE-4FAA-801E-634DDDAF4B2B}" type="slidenum">
              <a:rPr lang="en-US" smtClean="0"/>
              <a:t>2</a:t>
            </a:fld>
            <a:endParaRPr lang="en-US"/>
          </a:p>
        </p:txBody>
      </p:sp>
      <p:sp>
        <p:nvSpPr>
          <p:cNvPr id="5" name="Rounded Rectangle 4"/>
          <p:cNvSpPr/>
          <p:nvPr/>
        </p:nvSpPr>
        <p:spPr>
          <a:xfrm>
            <a:off x="4267200" y="2120900"/>
            <a:ext cx="3581400" cy="2057400"/>
          </a:xfrm>
          <a:prstGeom prst="roundRect">
            <a:avLst/>
          </a:prstGeom>
          <a:solidFill>
            <a:srgbClr val="0097DB"/>
          </a:solidFill>
          <a:ln>
            <a:solidFill>
              <a:srgbClr val="009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What is parental conflict and how does it affect children and young people? </a:t>
            </a:r>
            <a:endParaRPr lang="en-US" sz="2400" b="1" dirty="0"/>
          </a:p>
        </p:txBody>
      </p:sp>
      <p:sp>
        <p:nvSpPr>
          <p:cNvPr id="6" name="Rounded Rectangle 5"/>
          <p:cNvSpPr/>
          <p:nvPr/>
        </p:nvSpPr>
        <p:spPr>
          <a:xfrm>
            <a:off x="533400" y="381000"/>
            <a:ext cx="3581400" cy="2057400"/>
          </a:xfrm>
          <a:prstGeom prst="roundRect">
            <a:avLst/>
          </a:prstGeom>
          <a:solidFill>
            <a:srgbClr val="0097DB"/>
          </a:solidFill>
          <a:ln>
            <a:solidFill>
              <a:srgbClr val="009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Why does parental conflict matter to schools?</a:t>
            </a:r>
            <a:endParaRPr lang="en-US" sz="2400" b="1" dirty="0"/>
          </a:p>
        </p:txBody>
      </p:sp>
      <p:sp>
        <p:nvSpPr>
          <p:cNvPr id="7" name="Rounded Rectangle 6"/>
          <p:cNvSpPr/>
          <p:nvPr/>
        </p:nvSpPr>
        <p:spPr>
          <a:xfrm>
            <a:off x="8001000" y="4038600"/>
            <a:ext cx="3581400" cy="2057400"/>
          </a:xfrm>
          <a:prstGeom prst="roundRect">
            <a:avLst/>
          </a:prstGeom>
          <a:solidFill>
            <a:srgbClr val="0097DB"/>
          </a:solidFill>
          <a:ln>
            <a:solidFill>
              <a:srgbClr val="009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What can we do to reduce parental conflict? (And improve children’s outcomes) </a:t>
            </a:r>
            <a:endParaRPr lang="en-US" sz="2400" b="1" dirty="0"/>
          </a:p>
        </p:txBody>
      </p:sp>
      <p:cxnSp>
        <p:nvCxnSpPr>
          <p:cNvPr id="3" name="Elbow Connector 2"/>
          <p:cNvCxnSpPr>
            <a:stCxn id="6" idx="2"/>
            <a:endCxn id="5" idx="1"/>
          </p:cNvCxnSpPr>
          <p:nvPr/>
        </p:nvCxnSpPr>
        <p:spPr>
          <a:xfrm rot="16200000" flipH="1">
            <a:off x="2940050" y="1822450"/>
            <a:ext cx="711200" cy="1943100"/>
          </a:xfrm>
          <a:prstGeom prst="bentConnector2">
            <a:avLst/>
          </a:prstGeom>
          <a:ln w="38100">
            <a:solidFill>
              <a:srgbClr val="A70081"/>
            </a:solidFill>
            <a:tailEnd type="triangle"/>
          </a:ln>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5" idx="2"/>
            <a:endCxn id="7" idx="1"/>
          </p:cNvCxnSpPr>
          <p:nvPr/>
        </p:nvCxnSpPr>
        <p:spPr>
          <a:xfrm rot="16200000" flipH="1">
            <a:off x="6584950" y="3651250"/>
            <a:ext cx="889000" cy="1943100"/>
          </a:xfrm>
          <a:prstGeom prst="bentConnector2">
            <a:avLst/>
          </a:prstGeom>
          <a:ln w="38100">
            <a:solidFill>
              <a:srgbClr val="A70081"/>
            </a:solidFill>
            <a:tailEnd type="triangle"/>
          </a:ln>
        </p:spPr>
        <p:style>
          <a:lnRef idx="1">
            <a:schemeClr val="accent1"/>
          </a:lnRef>
          <a:fillRef idx="0">
            <a:schemeClr val="accent1"/>
          </a:fillRef>
          <a:effectRef idx="0">
            <a:schemeClr val="accent1"/>
          </a:effectRef>
          <a:fontRef idx="minor">
            <a:schemeClr val="tx1"/>
          </a:fontRef>
        </p:style>
      </p:cxnSp>
      <p:pic>
        <p:nvPicPr>
          <p:cNvPr id="10"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8165" y="228601"/>
            <a:ext cx="1856936"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8093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668802" y="1636199"/>
            <a:ext cx="1927225" cy="360045"/>
          </a:xfrm>
          <a:custGeom>
            <a:avLst/>
            <a:gdLst/>
            <a:ahLst/>
            <a:cxnLst/>
            <a:rect l="l" t="t" r="r" b="b"/>
            <a:pathLst>
              <a:path w="1927225" h="360044">
                <a:moveTo>
                  <a:pt x="1818601" y="0"/>
                </a:moveTo>
                <a:lnTo>
                  <a:pt x="108000" y="0"/>
                </a:lnTo>
                <a:lnTo>
                  <a:pt x="45562" y="1687"/>
                </a:lnTo>
                <a:lnTo>
                  <a:pt x="13500" y="13500"/>
                </a:lnTo>
                <a:lnTo>
                  <a:pt x="1687" y="45562"/>
                </a:lnTo>
                <a:lnTo>
                  <a:pt x="0" y="108000"/>
                </a:lnTo>
                <a:lnTo>
                  <a:pt x="0" y="252006"/>
                </a:lnTo>
                <a:lnTo>
                  <a:pt x="1687" y="314444"/>
                </a:lnTo>
                <a:lnTo>
                  <a:pt x="13500" y="346506"/>
                </a:lnTo>
                <a:lnTo>
                  <a:pt x="45562" y="358319"/>
                </a:lnTo>
                <a:lnTo>
                  <a:pt x="108000" y="360006"/>
                </a:lnTo>
                <a:lnTo>
                  <a:pt x="1818601" y="360006"/>
                </a:lnTo>
                <a:lnTo>
                  <a:pt x="1881039" y="358319"/>
                </a:lnTo>
                <a:lnTo>
                  <a:pt x="1913102" y="346506"/>
                </a:lnTo>
                <a:lnTo>
                  <a:pt x="1924915" y="314444"/>
                </a:lnTo>
                <a:lnTo>
                  <a:pt x="1926602" y="252006"/>
                </a:lnTo>
                <a:lnTo>
                  <a:pt x="1926602" y="108000"/>
                </a:lnTo>
                <a:lnTo>
                  <a:pt x="1924915" y="45562"/>
                </a:lnTo>
                <a:lnTo>
                  <a:pt x="1913102" y="13500"/>
                </a:lnTo>
                <a:lnTo>
                  <a:pt x="1881039" y="1687"/>
                </a:lnTo>
                <a:lnTo>
                  <a:pt x="1818601" y="0"/>
                </a:lnTo>
                <a:close/>
              </a:path>
            </a:pathLst>
          </a:custGeom>
          <a:solidFill>
            <a:srgbClr val="596178"/>
          </a:solidFill>
        </p:spPr>
        <p:txBody>
          <a:bodyPr wrap="square" lIns="0" tIns="0" rIns="0" bIns="0" rtlCol="0"/>
          <a:lstStyle/>
          <a:p>
            <a:endParaRPr/>
          </a:p>
        </p:txBody>
      </p:sp>
      <p:sp>
        <p:nvSpPr>
          <p:cNvPr id="3" name="object 3"/>
          <p:cNvSpPr txBox="1"/>
          <p:nvPr/>
        </p:nvSpPr>
        <p:spPr>
          <a:xfrm>
            <a:off x="2913829" y="1677835"/>
            <a:ext cx="1428115" cy="284480"/>
          </a:xfrm>
          <a:prstGeom prst="rect">
            <a:avLst/>
          </a:prstGeom>
        </p:spPr>
        <p:txBody>
          <a:bodyPr vert="horz" wrap="square" lIns="0" tIns="12700" rIns="0" bIns="0" rtlCol="0">
            <a:spAutoFit/>
          </a:bodyPr>
          <a:lstStyle/>
          <a:p>
            <a:pPr marL="12700">
              <a:lnSpc>
                <a:spcPct val="100000"/>
              </a:lnSpc>
              <a:spcBef>
                <a:spcPts val="100"/>
              </a:spcBef>
            </a:pPr>
            <a:r>
              <a:rPr sz="1700" spc="-114" dirty="0">
                <a:solidFill>
                  <a:srgbClr val="FFFFFF"/>
                </a:solidFill>
                <a:latin typeface="Baloo" charset="0"/>
                <a:ea typeface="Baloo" charset="0"/>
                <a:cs typeface="Baloo" charset="0"/>
              </a:rPr>
              <a:t>CONTROLLING</a:t>
            </a:r>
            <a:endParaRPr sz="1700" dirty="0">
              <a:latin typeface="Baloo" charset="0"/>
              <a:ea typeface="Baloo" charset="0"/>
              <a:cs typeface="Baloo" charset="0"/>
            </a:endParaRPr>
          </a:p>
        </p:txBody>
      </p:sp>
      <p:sp>
        <p:nvSpPr>
          <p:cNvPr id="4" name="object 4"/>
          <p:cNvSpPr/>
          <p:nvPr/>
        </p:nvSpPr>
        <p:spPr>
          <a:xfrm>
            <a:off x="3383998" y="5236483"/>
            <a:ext cx="1927225" cy="360045"/>
          </a:xfrm>
          <a:custGeom>
            <a:avLst/>
            <a:gdLst/>
            <a:ahLst/>
            <a:cxnLst/>
            <a:rect l="l" t="t" r="r" b="b"/>
            <a:pathLst>
              <a:path w="1927225" h="360045">
                <a:moveTo>
                  <a:pt x="1818601" y="0"/>
                </a:moveTo>
                <a:lnTo>
                  <a:pt x="108000" y="0"/>
                </a:lnTo>
                <a:lnTo>
                  <a:pt x="45562" y="1687"/>
                </a:lnTo>
                <a:lnTo>
                  <a:pt x="13500" y="13500"/>
                </a:lnTo>
                <a:lnTo>
                  <a:pt x="1687" y="45562"/>
                </a:lnTo>
                <a:lnTo>
                  <a:pt x="0" y="108000"/>
                </a:lnTo>
                <a:lnTo>
                  <a:pt x="0" y="252006"/>
                </a:lnTo>
                <a:lnTo>
                  <a:pt x="1687" y="314444"/>
                </a:lnTo>
                <a:lnTo>
                  <a:pt x="13500" y="346506"/>
                </a:lnTo>
                <a:lnTo>
                  <a:pt x="45562" y="358319"/>
                </a:lnTo>
                <a:lnTo>
                  <a:pt x="108000" y="360006"/>
                </a:lnTo>
                <a:lnTo>
                  <a:pt x="1818601" y="360006"/>
                </a:lnTo>
                <a:lnTo>
                  <a:pt x="1881039" y="358319"/>
                </a:lnTo>
                <a:lnTo>
                  <a:pt x="1913102" y="346506"/>
                </a:lnTo>
                <a:lnTo>
                  <a:pt x="1924915" y="314444"/>
                </a:lnTo>
                <a:lnTo>
                  <a:pt x="1926602" y="252006"/>
                </a:lnTo>
                <a:lnTo>
                  <a:pt x="1926602" y="108000"/>
                </a:lnTo>
                <a:lnTo>
                  <a:pt x="1924915" y="45562"/>
                </a:lnTo>
                <a:lnTo>
                  <a:pt x="1913102" y="13500"/>
                </a:lnTo>
                <a:lnTo>
                  <a:pt x="1881039" y="1687"/>
                </a:lnTo>
                <a:lnTo>
                  <a:pt x="1818601" y="0"/>
                </a:lnTo>
                <a:close/>
              </a:path>
            </a:pathLst>
          </a:custGeom>
          <a:solidFill>
            <a:srgbClr val="5E6B82"/>
          </a:solidFill>
        </p:spPr>
        <p:txBody>
          <a:bodyPr wrap="square" lIns="0" tIns="0" rIns="0" bIns="0" rtlCol="0"/>
          <a:lstStyle/>
          <a:p>
            <a:endParaRPr/>
          </a:p>
        </p:txBody>
      </p:sp>
      <p:sp>
        <p:nvSpPr>
          <p:cNvPr id="5" name="object 5"/>
          <p:cNvSpPr txBox="1"/>
          <p:nvPr/>
        </p:nvSpPr>
        <p:spPr>
          <a:xfrm>
            <a:off x="3546333" y="5278120"/>
            <a:ext cx="1593215" cy="284480"/>
          </a:xfrm>
          <a:prstGeom prst="rect">
            <a:avLst/>
          </a:prstGeom>
        </p:spPr>
        <p:txBody>
          <a:bodyPr vert="horz" wrap="square" lIns="0" tIns="12700" rIns="0" bIns="0" rtlCol="0">
            <a:spAutoFit/>
          </a:bodyPr>
          <a:lstStyle/>
          <a:p>
            <a:pPr marL="12700">
              <a:lnSpc>
                <a:spcPct val="100000"/>
              </a:lnSpc>
              <a:spcBef>
                <a:spcPts val="100"/>
              </a:spcBef>
            </a:pPr>
            <a:r>
              <a:rPr sz="1700" spc="-125" dirty="0">
                <a:solidFill>
                  <a:srgbClr val="FFFFFF"/>
                </a:solidFill>
                <a:latin typeface="Baloo" charset="0"/>
                <a:ea typeface="Baloo" charset="0"/>
                <a:cs typeface="Baloo" charset="0"/>
              </a:rPr>
              <a:t>COMPENSATING</a:t>
            </a:r>
            <a:endParaRPr sz="1700">
              <a:latin typeface="Baloo" charset="0"/>
              <a:ea typeface="Baloo" charset="0"/>
              <a:cs typeface="Baloo" charset="0"/>
            </a:endParaRPr>
          </a:p>
        </p:txBody>
      </p:sp>
      <p:sp>
        <p:nvSpPr>
          <p:cNvPr id="6" name="object 6"/>
          <p:cNvSpPr/>
          <p:nvPr/>
        </p:nvSpPr>
        <p:spPr>
          <a:xfrm>
            <a:off x="7920005" y="2700816"/>
            <a:ext cx="1927225" cy="360045"/>
          </a:xfrm>
          <a:custGeom>
            <a:avLst/>
            <a:gdLst/>
            <a:ahLst/>
            <a:cxnLst/>
            <a:rect l="l" t="t" r="r" b="b"/>
            <a:pathLst>
              <a:path w="1927225" h="360044">
                <a:moveTo>
                  <a:pt x="1818601" y="0"/>
                </a:moveTo>
                <a:lnTo>
                  <a:pt x="108000" y="0"/>
                </a:lnTo>
                <a:lnTo>
                  <a:pt x="45562" y="1687"/>
                </a:lnTo>
                <a:lnTo>
                  <a:pt x="13500" y="13500"/>
                </a:lnTo>
                <a:lnTo>
                  <a:pt x="1687" y="45562"/>
                </a:lnTo>
                <a:lnTo>
                  <a:pt x="0" y="108000"/>
                </a:lnTo>
                <a:lnTo>
                  <a:pt x="0" y="252006"/>
                </a:lnTo>
                <a:lnTo>
                  <a:pt x="1687" y="314444"/>
                </a:lnTo>
                <a:lnTo>
                  <a:pt x="13500" y="346506"/>
                </a:lnTo>
                <a:lnTo>
                  <a:pt x="45562" y="358319"/>
                </a:lnTo>
                <a:lnTo>
                  <a:pt x="108000" y="360006"/>
                </a:lnTo>
                <a:lnTo>
                  <a:pt x="1818601" y="360006"/>
                </a:lnTo>
                <a:lnTo>
                  <a:pt x="1881039" y="358319"/>
                </a:lnTo>
                <a:lnTo>
                  <a:pt x="1913102" y="346506"/>
                </a:lnTo>
                <a:lnTo>
                  <a:pt x="1924915" y="314444"/>
                </a:lnTo>
                <a:lnTo>
                  <a:pt x="1926602" y="252006"/>
                </a:lnTo>
                <a:lnTo>
                  <a:pt x="1926602" y="108000"/>
                </a:lnTo>
                <a:lnTo>
                  <a:pt x="1924915" y="45562"/>
                </a:lnTo>
                <a:lnTo>
                  <a:pt x="1913102" y="13500"/>
                </a:lnTo>
                <a:lnTo>
                  <a:pt x="1881039" y="1687"/>
                </a:lnTo>
                <a:lnTo>
                  <a:pt x="1818601" y="0"/>
                </a:lnTo>
                <a:close/>
              </a:path>
            </a:pathLst>
          </a:custGeom>
          <a:solidFill>
            <a:srgbClr val="5E6B82"/>
          </a:solidFill>
        </p:spPr>
        <p:txBody>
          <a:bodyPr wrap="square" lIns="0" tIns="0" rIns="0" bIns="0" rtlCol="0"/>
          <a:lstStyle/>
          <a:p>
            <a:endParaRPr/>
          </a:p>
        </p:txBody>
      </p:sp>
      <p:sp>
        <p:nvSpPr>
          <p:cNvPr id="7" name="object 7"/>
          <p:cNvSpPr txBox="1"/>
          <p:nvPr/>
        </p:nvSpPr>
        <p:spPr>
          <a:xfrm>
            <a:off x="8528167" y="2742454"/>
            <a:ext cx="701675" cy="284480"/>
          </a:xfrm>
          <a:prstGeom prst="rect">
            <a:avLst/>
          </a:prstGeom>
        </p:spPr>
        <p:txBody>
          <a:bodyPr vert="horz" wrap="square" lIns="0" tIns="12700" rIns="0" bIns="0" rtlCol="0">
            <a:spAutoFit/>
          </a:bodyPr>
          <a:lstStyle/>
          <a:p>
            <a:pPr marL="12700">
              <a:lnSpc>
                <a:spcPct val="100000"/>
              </a:lnSpc>
              <a:spcBef>
                <a:spcPts val="100"/>
              </a:spcBef>
            </a:pPr>
            <a:r>
              <a:rPr sz="1700" spc="-130" dirty="0">
                <a:solidFill>
                  <a:srgbClr val="FFFFFF"/>
                </a:solidFill>
                <a:latin typeface="Baloo" charset="0"/>
                <a:ea typeface="Baloo" charset="0"/>
                <a:cs typeface="Baloo" charset="0"/>
              </a:rPr>
              <a:t>HARSH</a:t>
            </a:r>
            <a:endParaRPr sz="1700">
              <a:latin typeface="Baloo" charset="0"/>
              <a:ea typeface="Baloo" charset="0"/>
              <a:cs typeface="Baloo" charset="0"/>
            </a:endParaRPr>
          </a:p>
        </p:txBody>
      </p:sp>
      <p:sp>
        <p:nvSpPr>
          <p:cNvPr id="8" name="object 8"/>
          <p:cNvSpPr/>
          <p:nvPr/>
        </p:nvSpPr>
        <p:spPr>
          <a:xfrm>
            <a:off x="1565400" y="3771816"/>
            <a:ext cx="1927225" cy="360045"/>
          </a:xfrm>
          <a:custGeom>
            <a:avLst/>
            <a:gdLst/>
            <a:ahLst/>
            <a:cxnLst/>
            <a:rect l="l" t="t" r="r" b="b"/>
            <a:pathLst>
              <a:path w="1927225" h="360045">
                <a:moveTo>
                  <a:pt x="1818601" y="0"/>
                </a:moveTo>
                <a:lnTo>
                  <a:pt x="108000" y="0"/>
                </a:lnTo>
                <a:lnTo>
                  <a:pt x="45562" y="1687"/>
                </a:lnTo>
                <a:lnTo>
                  <a:pt x="13500" y="13500"/>
                </a:lnTo>
                <a:lnTo>
                  <a:pt x="1687" y="45562"/>
                </a:lnTo>
                <a:lnTo>
                  <a:pt x="0" y="108000"/>
                </a:lnTo>
                <a:lnTo>
                  <a:pt x="0" y="252006"/>
                </a:lnTo>
                <a:lnTo>
                  <a:pt x="1687" y="314444"/>
                </a:lnTo>
                <a:lnTo>
                  <a:pt x="13500" y="346506"/>
                </a:lnTo>
                <a:lnTo>
                  <a:pt x="45562" y="358319"/>
                </a:lnTo>
                <a:lnTo>
                  <a:pt x="108000" y="360006"/>
                </a:lnTo>
                <a:lnTo>
                  <a:pt x="1818601" y="360006"/>
                </a:lnTo>
                <a:lnTo>
                  <a:pt x="1881039" y="358319"/>
                </a:lnTo>
                <a:lnTo>
                  <a:pt x="1913102" y="346506"/>
                </a:lnTo>
                <a:lnTo>
                  <a:pt x="1924915" y="314444"/>
                </a:lnTo>
                <a:lnTo>
                  <a:pt x="1926602" y="252006"/>
                </a:lnTo>
                <a:lnTo>
                  <a:pt x="1926602" y="108000"/>
                </a:lnTo>
                <a:lnTo>
                  <a:pt x="1924915" y="45562"/>
                </a:lnTo>
                <a:lnTo>
                  <a:pt x="1913102" y="13500"/>
                </a:lnTo>
                <a:lnTo>
                  <a:pt x="1881039" y="1687"/>
                </a:lnTo>
                <a:lnTo>
                  <a:pt x="1818601" y="0"/>
                </a:lnTo>
                <a:close/>
              </a:path>
            </a:pathLst>
          </a:custGeom>
          <a:solidFill>
            <a:srgbClr val="8591A3"/>
          </a:solidFill>
        </p:spPr>
        <p:txBody>
          <a:bodyPr wrap="square" lIns="0" tIns="0" rIns="0" bIns="0" rtlCol="0"/>
          <a:lstStyle/>
          <a:p>
            <a:endParaRPr/>
          </a:p>
        </p:txBody>
      </p:sp>
      <p:sp>
        <p:nvSpPr>
          <p:cNvPr id="9" name="object 9"/>
          <p:cNvSpPr txBox="1"/>
          <p:nvPr/>
        </p:nvSpPr>
        <p:spPr>
          <a:xfrm>
            <a:off x="2323612" y="3813452"/>
            <a:ext cx="401320" cy="284480"/>
          </a:xfrm>
          <a:prstGeom prst="rect">
            <a:avLst/>
          </a:prstGeom>
        </p:spPr>
        <p:txBody>
          <a:bodyPr vert="horz" wrap="square" lIns="0" tIns="12700" rIns="0" bIns="0" rtlCol="0">
            <a:spAutoFit/>
          </a:bodyPr>
          <a:lstStyle/>
          <a:p>
            <a:pPr marL="12700">
              <a:lnSpc>
                <a:spcPct val="100000"/>
              </a:lnSpc>
              <a:spcBef>
                <a:spcPts val="100"/>
              </a:spcBef>
            </a:pPr>
            <a:r>
              <a:rPr sz="1700" spc="-85" dirty="0">
                <a:solidFill>
                  <a:srgbClr val="FFFFFF"/>
                </a:solidFill>
                <a:latin typeface="Baloo" charset="0"/>
                <a:ea typeface="Baloo" charset="0"/>
                <a:cs typeface="Baloo" charset="0"/>
              </a:rPr>
              <a:t>LAX</a:t>
            </a:r>
            <a:endParaRPr sz="1700">
              <a:latin typeface="Baloo" charset="0"/>
              <a:ea typeface="Baloo" charset="0"/>
              <a:cs typeface="Baloo" charset="0"/>
            </a:endParaRPr>
          </a:p>
        </p:txBody>
      </p:sp>
      <p:sp>
        <p:nvSpPr>
          <p:cNvPr id="10" name="object 10"/>
          <p:cNvSpPr/>
          <p:nvPr/>
        </p:nvSpPr>
        <p:spPr>
          <a:xfrm>
            <a:off x="5993400" y="1692816"/>
            <a:ext cx="1927225" cy="607060"/>
          </a:xfrm>
          <a:custGeom>
            <a:avLst/>
            <a:gdLst/>
            <a:ahLst/>
            <a:cxnLst/>
            <a:rect l="l" t="t" r="r" b="b"/>
            <a:pathLst>
              <a:path w="1927225" h="607060">
                <a:moveTo>
                  <a:pt x="1818601" y="0"/>
                </a:moveTo>
                <a:lnTo>
                  <a:pt x="108000" y="0"/>
                </a:lnTo>
                <a:lnTo>
                  <a:pt x="45562" y="1687"/>
                </a:lnTo>
                <a:lnTo>
                  <a:pt x="13500" y="13500"/>
                </a:lnTo>
                <a:lnTo>
                  <a:pt x="1687" y="45562"/>
                </a:lnTo>
                <a:lnTo>
                  <a:pt x="0" y="108000"/>
                </a:lnTo>
                <a:lnTo>
                  <a:pt x="0" y="498767"/>
                </a:lnTo>
                <a:lnTo>
                  <a:pt x="1687" y="561205"/>
                </a:lnTo>
                <a:lnTo>
                  <a:pt x="13500" y="593267"/>
                </a:lnTo>
                <a:lnTo>
                  <a:pt x="45562" y="605080"/>
                </a:lnTo>
                <a:lnTo>
                  <a:pt x="108000" y="606767"/>
                </a:lnTo>
                <a:lnTo>
                  <a:pt x="1818601" y="606767"/>
                </a:lnTo>
                <a:lnTo>
                  <a:pt x="1881039" y="605080"/>
                </a:lnTo>
                <a:lnTo>
                  <a:pt x="1913102" y="593267"/>
                </a:lnTo>
                <a:lnTo>
                  <a:pt x="1924915" y="561205"/>
                </a:lnTo>
                <a:lnTo>
                  <a:pt x="1926602" y="498767"/>
                </a:lnTo>
                <a:lnTo>
                  <a:pt x="1926602" y="108000"/>
                </a:lnTo>
                <a:lnTo>
                  <a:pt x="1924915" y="45562"/>
                </a:lnTo>
                <a:lnTo>
                  <a:pt x="1913102" y="13500"/>
                </a:lnTo>
                <a:lnTo>
                  <a:pt x="1881039" y="1687"/>
                </a:lnTo>
                <a:lnTo>
                  <a:pt x="1818601" y="0"/>
                </a:lnTo>
                <a:close/>
              </a:path>
            </a:pathLst>
          </a:custGeom>
          <a:solidFill>
            <a:srgbClr val="8591A3"/>
          </a:solidFill>
        </p:spPr>
        <p:txBody>
          <a:bodyPr wrap="square" lIns="0" tIns="0" rIns="0" bIns="0" rtlCol="0"/>
          <a:lstStyle/>
          <a:p>
            <a:endParaRPr/>
          </a:p>
        </p:txBody>
      </p:sp>
      <p:sp>
        <p:nvSpPr>
          <p:cNvPr id="11" name="object 11"/>
          <p:cNvSpPr txBox="1"/>
          <p:nvPr/>
        </p:nvSpPr>
        <p:spPr>
          <a:xfrm>
            <a:off x="6235943" y="1734452"/>
            <a:ext cx="1433195" cy="284480"/>
          </a:xfrm>
          <a:prstGeom prst="rect">
            <a:avLst/>
          </a:prstGeom>
        </p:spPr>
        <p:txBody>
          <a:bodyPr vert="horz" wrap="square" lIns="0" tIns="12700" rIns="0" bIns="0" rtlCol="0">
            <a:spAutoFit/>
          </a:bodyPr>
          <a:lstStyle/>
          <a:p>
            <a:pPr marL="12700">
              <a:lnSpc>
                <a:spcPct val="100000"/>
              </a:lnSpc>
              <a:spcBef>
                <a:spcPts val="100"/>
              </a:spcBef>
            </a:pPr>
            <a:r>
              <a:rPr sz="1700" spc="-95" dirty="0">
                <a:solidFill>
                  <a:srgbClr val="FFFFFF"/>
                </a:solidFill>
                <a:latin typeface="Baloo" charset="0"/>
                <a:ea typeface="Baloo" charset="0"/>
                <a:cs typeface="Baloo" charset="0"/>
              </a:rPr>
              <a:t>EMOTIONALLY</a:t>
            </a:r>
            <a:endParaRPr sz="1700" dirty="0">
              <a:latin typeface="Baloo" charset="0"/>
              <a:ea typeface="Baloo" charset="0"/>
              <a:cs typeface="Baloo" charset="0"/>
            </a:endParaRPr>
          </a:p>
        </p:txBody>
      </p:sp>
      <p:sp>
        <p:nvSpPr>
          <p:cNvPr id="12" name="object 12"/>
          <p:cNvSpPr txBox="1"/>
          <p:nvPr/>
        </p:nvSpPr>
        <p:spPr>
          <a:xfrm>
            <a:off x="6253431" y="1963090"/>
            <a:ext cx="1398270" cy="284480"/>
          </a:xfrm>
          <a:prstGeom prst="rect">
            <a:avLst/>
          </a:prstGeom>
        </p:spPr>
        <p:txBody>
          <a:bodyPr vert="horz" wrap="square" lIns="0" tIns="12700" rIns="0" bIns="0" rtlCol="0">
            <a:spAutoFit/>
          </a:bodyPr>
          <a:lstStyle/>
          <a:p>
            <a:pPr marL="12700">
              <a:lnSpc>
                <a:spcPct val="100000"/>
              </a:lnSpc>
              <a:spcBef>
                <a:spcPts val="100"/>
              </a:spcBef>
            </a:pPr>
            <a:r>
              <a:rPr sz="1700" spc="-75" dirty="0">
                <a:solidFill>
                  <a:srgbClr val="FFFFFF"/>
                </a:solidFill>
                <a:latin typeface="Baloo" charset="0"/>
                <a:ea typeface="Baloo" charset="0"/>
                <a:cs typeface="Baloo" charset="0"/>
              </a:rPr>
              <a:t>UNAVAILABLE</a:t>
            </a:r>
            <a:endParaRPr sz="1700" dirty="0">
              <a:latin typeface="Baloo" charset="0"/>
              <a:ea typeface="Baloo" charset="0"/>
              <a:cs typeface="Baloo" charset="0"/>
            </a:endParaRPr>
          </a:p>
        </p:txBody>
      </p:sp>
      <p:sp>
        <p:nvSpPr>
          <p:cNvPr id="13" name="object 13"/>
          <p:cNvSpPr/>
          <p:nvPr/>
        </p:nvSpPr>
        <p:spPr>
          <a:xfrm>
            <a:off x="7059307" y="5056483"/>
            <a:ext cx="1927225" cy="360045"/>
          </a:xfrm>
          <a:custGeom>
            <a:avLst/>
            <a:gdLst/>
            <a:ahLst/>
            <a:cxnLst/>
            <a:rect l="l" t="t" r="r" b="b"/>
            <a:pathLst>
              <a:path w="1927225" h="360045">
                <a:moveTo>
                  <a:pt x="1818601" y="0"/>
                </a:moveTo>
                <a:lnTo>
                  <a:pt x="108000" y="0"/>
                </a:lnTo>
                <a:lnTo>
                  <a:pt x="45562" y="1687"/>
                </a:lnTo>
                <a:lnTo>
                  <a:pt x="13500" y="13500"/>
                </a:lnTo>
                <a:lnTo>
                  <a:pt x="1687" y="45562"/>
                </a:lnTo>
                <a:lnTo>
                  <a:pt x="0" y="108000"/>
                </a:lnTo>
                <a:lnTo>
                  <a:pt x="0" y="252006"/>
                </a:lnTo>
                <a:lnTo>
                  <a:pt x="1687" y="314444"/>
                </a:lnTo>
                <a:lnTo>
                  <a:pt x="13500" y="346506"/>
                </a:lnTo>
                <a:lnTo>
                  <a:pt x="45562" y="358319"/>
                </a:lnTo>
                <a:lnTo>
                  <a:pt x="108000" y="360006"/>
                </a:lnTo>
                <a:lnTo>
                  <a:pt x="1818601" y="360006"/>
                </a:lnTo>
                <a:lnTo>
                  <a:pt x="1881039" y="358319"/>
                </a:lnTo>
                <a:lnTo>
                  <a:pt x="1913102" y="346506"/>
                </a:lnTo>
                <a:lnTo>
                  <a:pt x="1924915" y="314444"/>
                </a:lnTo>
                <a:lnTo>
                  <a:pt x="1926602" y="252006"/>
                </a:lnTo>
                <a:lnTo>
                  <a:pt x="1926602" y="108000"/>
                </a:lnTo>
                <a:lnTo>
                  <a:pt x="1924915" y="45562"/>
                </a:lnTo>
                <a:lnTo>
                  <a:pt x="1913102" y="13500"/>
                </a:lnTo>
                <a:lnTo>
                  <a:pt x="1881039" y="1687"/>
                </a:lnTo>
                <a:lnTo>
                  <a:pt x="1818601" y="0"/>
                </a:lnTo>
                <a:close/>
              </a:path>
            </a:pathLst>
          </a:custGeom>
          <a:solidFill>
            <a:srgbClr val="596178"/>
          </a:solidFill>
        </p:spPr>
        <p:txBody>
          <a:bodyPr wrap="square" lIns="0" tIns="0" rIns="0" bIns="0" rtlCol="0"/>
          <a:lstStyle/>
          <a:p>
            <a:endParaRPr/>
          </a:p>
        </p:txBody>
      </p:sp>
      <p:sp>
        <p:nvSpPr>
          <p:cNvPr id="14" name="object 14"/>
          <p:cNvSpPr txBox="1"/>
          <p:nvPr/>
        </p:nvSpPr>
        <p:spPr>
          <a:xfrm>
            <a:off x="7241613" y="5098119"/>
            <a:ext cx="1553210" cy="284480"/>
          </a:xfrm>
          <a:prstGeom prst="rect">
            <a:avLst/>
          </a:prstGeom>
        </p:spPr>
        <p:txBody>
          <a:bodyPr vert="horz" wrap="square" lIns="0" tIns="12700" rIns="0" bIns="0" rtlCol="0">
            <a:spAutoFit/>
          </a:bodyPr>
          <a:lstStyle/>
          <a:p>
            <a:pPr marL="12700">
              <a:lnSpc>
                <a:spcPct val="100000"/>
              </a:lnSpc>
              <a:spcBef>
                <a:spcPts val="100"/>
              </a:spcBef>
            </a:pPr>
            <a:r>
              <a:rPr sz="1700" spc="-135" dirty="0">
                <a:solidFill>
                  <a:srgbClr val="FFFFFF"/>
                </a:solidFill>
                <a:latin typeface="Baloo" charset="0"/>
                <a:ea typeface="Baloo" charset="0"/>
                <a:cs typeface="Baloo" charset="0"/>
              </a:rPr>
              <a:t>SCAPEGOATING</a:t>
            </a:r>
            <a:endParaRPr sz="1700">
              <a:latin typeface="Baloo" charset="0"/>
              <a:ea typeface="Baloo" charset="0"/>
              <a:cs typeface="Baloo" charset="0"/>
            </a:endParaRPr>
          </a:p>
        </p:txBody>
      </p:sp>
      <p:sp>
        <p:nvSpPr>
          <p:cNvPr id="15" name="object 15"/>
          <p:cNvSpPr/>
          <p:nvPr/>
        </p:nvSpPr>
        <p:spPr>
          <a:xfrm>
            <a:off x="3492740" y="2831370"/>
            <a:ext cx="4427265" cy="1980615"/>
          </a:xfrm>
          <a:prstGeom prst="rect">
            <a:avLst/>
          </a:prstGeom>
          <a:blipFill>
            <a:blip r:embed="rId3" cstate="print"/>
            <a:stretch>
              <a:fillRect/>
            </a:stretch>
          </a:blipFill>
        </p:spPr>
        <p:txBody>
          <a:bodyPr wrap="square" lIns="0" tIns="0" rIns="0" bIns="0" rtlCol="0"/>
          <a:lstStyle/>
          <a:p>
            <a:endParaRPr/>
          </a:p>
        </p:txBody>
      </p:sp>
      <p:sp>
        <p:nvSpPr>
          <p:cNvPr id="16" name="object 16"/>
          <p:cNvSpPr txBox="1">
            <a:spLocks noGrp="1"/>
          </p:cNvSpPr>
          <p:nvPr>
            <p:ph type="title"/>
          </p:nvPr>
        </p:nvSpPr>
        <p:spPr>
          <a:xfrm>
            <a:off x="563299" y="420747"/>
            <a:ext cx="9190301" cy="566822"/>
          </a:xfrm>
          <a:prstGeom prst="rect">
            <a:avLst/>
          </a:prstGeom>
        </p:spPr>
        <p:txBody>
          <a:bodyPr vert="horz" wrap="square" lIns="0" tIns="12700" rIns="0" bIns="0" rtlCol="0">
            <a:spAutoFit/>
          </a:bodyPr>
          <a:lstStyle/>
          <a:p>
            <a:pPr marL="12700">
              <a:lnSpc>
                <a:spcPct val="100000"/>
              </a:lnSpc>
              <a:spcBef>
                <a:spcPts val="100"/>
              </a:spcBef>
            </a:pPr>
            <a:r>
              <a:rPr sz="3600" dirty="0">
                <a:solidFill>
                  <a:srgbClr val="A70081"/>
                </a:solidFill>
                <a:latin typeface="+mn-lt"/>
              </a:rPr>
              <a:t>Impact </a:t>
            </a:r>
            <a:r>
              <a:rPr sz="3600" spc="-10" dirty="0">
                <a:solidFill>
                  <a:srgbClr val="A70081"/>
                </a:solidFill>
                <a:latin typeface="+mn-lt"/>
              </a:rPr>
              <a:t>of parental </a:t>
            </a:r>
            <a:r>
              <a:rPr sz="3600" dirty="0">
                <a:solidFill>
                  <a:srgbClr val="A70081"/>
                </a:solidFill>
                <a:latin typeface="+mn-lt"/>
              </a:rPr>
              <a:t>conflict on</a:t>
            </a:r>
            <a:r>
              <a:rPr sz="3600" spc="15" dirty="0">
                <a:solidFill>
                  <a:srgbClr val="A70081"/>
                </a:solidFill>
                <a:latin typeface="+mn-lt"/>
              </a:rPr>
              <a:t> </a:t>
            </a:r>
            <a:r>
              <a:rPr sz="3600" spc="-10" dirty="0">
                <a:solidFill>
                  <a:srgbClr val="A70081"/>
                </a:solidFill>
                <a:latin typeface="+mn-lt"/>
              </a:rPr>
              <a:t>parenting</a:t>
            </a:r>
          </a:p>
        </p:txBody>
      </p:sp>
      <p:sp>
        <p:nvSpPr>
          <p:cNvPr id="17" name="Slide Number Placeholder 16"/>
          <p:cNvSpPr>
            <a:spLocks noGrp="1"/>
          </p:cNvSpPr>
          <p:nvPr>
            <p:ph type="sldNum" sz="quarter" idx="7"/>
          </p:nvPr>
        </p:nvSpPr>
        <p:spPr/>
        <p:txBody>
          <a:bodyPr/>
          <a:lstStyle/>
          <a:p>
            <a:fld id="{B6F15528-21DE-4FAA-801E-634DDDAF4B2B}" type="slidenum">
              <a:rPr lang="en-GB" smtClean="0"/>
              <a:t>20</a:t>
            </a:fld>
            <a:endParaRPr lang="en-GB"/>
          </a:p>
        </p:txBody>
      </p:sp>
      <p:pic>
        <p:nvPicPr>
          <p:cNvPr id="18" name="OWAPstImg447314" descr="HRPH-logo">
            <a:extLst>
              <a:ext uri="{FF2B5EF4-FFF2-40B4-BE49-F238E27FC236}">
                <a16:creationId xmlns:a16="http://schemas.microsoft.com/office/drawing/2014/main" id="{8F1B8C7B-8977-430C-BF49-1AD40BB12E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9842" y="5236483"/>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9495101" cy="566822"/>
          </a:xfrm>
          <a:prstGeom prst="rect">
            <a:avLst/>
          </a:prstGeom>
        </p:spPr>
        <p:txBody>
          <a:bodyPr vert="horz" wrap="square" lIns="0" tIns="12700" rIns="0" bIns="0" rtlCol="0">
            <a:spAutoFit/>
          </a:bodyPr>
          <a:lstStyle/>
          <a:p>
            <a:pPr marL="12700">
              <a:lnSpc>
                <a:spcPct val="100000"/>
              </a:lnSpc>
              <a:spcBef>
                <a:spcPts val="100"/>
              </a:spcBef>
            </a:pPr>
            <a:r>
              <a:rPr sz="3600" spc="-10" dirty="0">
                <a:solidFill>
                  <a:srgbClr val="A70081"/>
                </a:solidFill>
                <a:latin typeface="+mn-lt"/>
              </a:rPr>
              <a:t>Parental </a:t>
            </a:r>
            <a:r>
              <a:rPr sz="3600" dirty="0">
                <a:solidFill>
                  <a:srgbClr val="A70081"/>
                </a:solidFill>
                <a:latin typeface="+mn-lt"/>
              </a:rPr>
              <a:t>conflict </a:t>
            </a:r>
            <a:r>
              <a:rPr lang="en-US" sz="3600" spc="5" dirty="0">
                <a:solidFill>
                  <a:srgbClr val="A70081"/>
                </a:solidFill>
                <a:latin typeface="+mn-lt"/>
              </a:rPr>
              <a:t>–</a:t>
            </a:r>
            <a:r>
              <a:rPr sz="3600" spc="5" dirty="0">
                <a:solidFill>
                  <a:srgbClr val="A70081"/>
                </a:solidFill>
                <a:latin typeface="+mn-lt"/>
              </a:rPr>
              <a:t> </a:t>
            </a:r>
            <a:r>
              <a:rPr lang="en-GB" sz="3600" spc="-15" dirty="0">
                <a:solidFill>
                  <a:srgbClr val="A70081"/>
                </a:solidFill>
                <a:latin typeface="+mn-lt"/>
              </a:rPr>
              <a:t>Spotting signs in </a:t>
            </a:r>
            <a:r>
              <a:rPr sz="3600" spc="-10" dirty="0">
                <a:solidFill>
                  <a:srgbClr val="A70081"/>
                </a:solidFill>
                <a:latin typeface="+mn-lt"/>
              </a:rPr>
              <a:t>children</a:t>
            </a:r>
          </a:p>
        </p:txBody>
      </p:sp>
      <p:sp>
        <p:nvSpPr>
          <p:cNvPr id="3" name="object 3"/>
          <p:cNvSpPr txBox="1"/>
          <p:nvPr/>
        </p:nvSpPr>
        <p:spPr>
          <a:xfrm>
            <a:off x="8189278" y="2463799"/>
            <a:ext cx="3386454" cy="2565400"/>
          </a:xfrm>
          <a:prstGeom prst="rect">
            <a:avLst/>
          </a:prstGeom>
        </p:spPr>
        <p:txBody>
          <a:bodyPr vert="horz" wrap="square" lIns="0" tIns="12700" rIns="0" bIns="0" rtlCol="0">
            <a:spAutoFit/>
          </a:bodyPr>
          <a:lstStyle/>
          <a:p>
            <a:pPr marL="12700">
              <a:lnSpc>
                <a:spcPts val="3120"/>
              </a:lnSpc>
              <a:spcBef>
                <a:spcPts val="100"/>
              </a:spcBef>
            </a:pPr>
            <a:r>
              <a:rPr sz="2700" b="1" spc="-90" dirty="0">
                <a:solidFill>
                  <a:srgbClr val="0097DB"/>
                </a:solidFill>
                <a:cs typeface="Roboto"/>
              </a:rPr>
              <a:t>A </a:t>
            </a:r>
            <a:r>
              <a:rPr sz="2700" b="1" spc="-10" dirty="0">
                <a:solidFill>
                  <a:srgbClr val="0097DB"/>
                </a:solidFill>
                <a:cs typeface="Roboto"/>
              </a:rPr>
              <a:t>parent</a:t>
            </a:r>
            <a:r>
              <a:rPr sz="2700" b="1" spc="5" dirty="0">
                <a:solidFill>
                  <a:srgbClr val="0097DB"/>
                </a:solidFill>
                <a:cs typeface="Roboto"/>
              </a:rPr>
              <a:t> </a:t>
            </a:r>
            <a:r>
              <a:rPr sz="2700" b="1" dirty="0">
                <a:solidFill>
                  <a:srgbClr val="0097DB"/>
                </a:solidFill>
                <a:cs typeface="Roboto"/>
              </a:rPr>
              <a:t>child</a:t>
            </a:r>
            <a:endParaRPr sz="2700" dirty="0">
              <a:solidFill>
                <a:srgbClr val="0097DB"/>
              </a:solidFill>
              <a:cs typeface="Roboto"/>
            </a:endParaRPr>
          </a:p>
          <a:p>
            <a:pPr marL="12700" marR="189865">
              <a:lnSpc>
                <a:spcPts val="2800"/>
              </a:lnSpc>
              <a:spcBef>
                <a:spcPts val="140"/>
              </a:spcBef>
            </a:pPr>
            <a:r>
              <a:rPr sz="2500" spc="5" dirty="0">
                <a:solidFill>
                  <a:srgbClr val="66758C"/>
                </a:solidFill>
                <a:cs typeface="Roboto"/>
              </a:rPr>
              <a:t>takes </a:t>
            </a:r>
            <a:r>
              <a:rPr sz="2500" spc="10" dirty="0">
                <a:solidFill>
                  <a:srgbClr val="66758C"/>
                </a:solidFill>
                <a:cs typeface="Roboto"/>
              </a:rPr>
              <a:t>on </a:t>
            </a:r>
            <a:r>
              <a:rPr sz="2500" spc="25" dirty="0">
                <a:solidFill>
                  <a:srgbClr val="66758C"/>
                </a:solidFill>
                <a:cs typeface="Roboto"/>
              </a:rPr>
              <a:t>the </a:t>
            </a:r>
            <a:r>
              <a:rPr sz="2500" spc="-5" dirty="0">
                <a:solidFill>
                  <a:srgbClr val="66758C"/>
                </a:solidFill>
                <a:cs typeface="Roboto"/>
              </a:rPr>
              <a:t>role </a:t>
            </a:r>
            <a:r>
              <a:rPr sz="2500" spc="-10" dirty="0">
                <a:solidFill>
                  <a:srgbClr val="66758C"/>
                </a:solidFill>
                <a:cs typeface="Roboto"/>
              </a:rPr>
              <a:t>of </a:t>
            </a:r>
            <a:r>
              <a:rPr sz="2500" spc="5" dirty="0">
                <a:solidFill>
                  <a:srgbClr val="66758C"/>
                </a:solidFill>
                <a:cs typeface="Roboto"/>
              </a:rPr>
              <a:t>a  </a:t>
            </a:r>
            <a:r>
              <a:rPr sz="2500" spc="10" dirty="0">
                <a:solidFill>
                  <a:srgbClr val="66758C"/>
                </a:solidFill>
                <a:cs typeface="Roboto"/>
              </a:rPr>
              <a:t>parent </a:t>
            </a:r>
            <a:r>
              <a:rPr sz="2500" spc="25" dirty="0">
                <a:solidFill>
                  <a:srgbClr val="66758C"/>
                </a:solidFill>
                <a:cs typeface="Roboto"/>
              </a:rPr>
              <a:t>in </a:t>
            </a:r>
            <a:r>
              <a:rPr sz="2500" spc="30" dirty="0">
                <a:solidFill>
                  <a:srgbClr val="66758C"/>
                </a:solidFill>
                <a:cs typeface="Roboto"/>
              </a:rPr>
              <a:t>trying </a:t>
            </a:r>
            <a:r>
              <a:rPr sz="2500" spc="15" dirty="0">
                <a:solidFill>
                  <a:srgbClr val="66758C"/>
                </a:solidFill>
                <a:cs typeface="Roboto"/>
              </a:rPr>
              <a:t>to</a:t>
            </a:r>
            <a:r>
              <a:rPr sz="2500" spc="-130" dirty="0">
                <a:solidFill>
                  <a:srgbClr val="66758C"/>
                </a:solidFill>
                <a:cs typeface="Roboto"/>
              </a:rPr>
              <a:t> </a:t>
            </a:r>
            <a:r>
              <a:rPr sz="2500" spc="15" dirty="0">
                <a:solidFill>
                  <a:srgbClr val="66758C"/>
                </a:solidFill>
                <a:cs typeface="Roboto"/>
              </a:rPr>
              <a:t>sort  </a:t>
            </a:r>
            <a:r>
              <a:rPr sz="2500" spc="25" dirty="0">
                <a:solidFill>
                  <a:srgbClr val="66758C"/>
                </a:solidFill>
                <a:cs typeface="Roboto"/>
              </a:rPr>
              <a:t>out the </a:t>
            </a:r>
            <a:r>
              <a:rPr sz="2500" dirty="0">
                <a:solidFill>
                  <a:srgbClr val="66758C"/>
                </a:solidFill>
                <a:cs typeface="Roboto"/>
              </a:rPr>
              <a:t>problem.</a:t>
            </a:r>
            <a:r>
              <a:rPr sz="2500" spc="-105" dirty="0">
                <a:solidFill>
                  <a:srgbClr val="66758C"/>
                </a:solidFill>
                <a:cs typeface="Roboto"/>
              </a:rPr>
              <a:t> </a:t>
            </a:r>
            <a:r>
              <a:rPr sz="2500" spc="5" dirty="0">
                <a:solidFill>
                  <a:srgbClr val="66758C"/>
                </a:solidFill>
                <a:cs typeface="Roboto"/>
              </a:rPr>
              <a:t>This</a:t>
            </a:r>
            <a:endParaRPr sz="2500" dirty="0">
              <a:cs typeface="Roboto"/>
            </a:endParaRPr>
          </a:p>
          <a:p>
            <a:pPr marL="12700" marR="5080">
              <a:lnSpc>
                <a:spcPts val="2800"/>
              </a:lnSpc>
            </a:pPr>
            <a:r>
              <a:rPr sz="2500" spc="15" dirty="0">
                <a:solidFill>
                  <a:srgbClr val="66758C"/>
                </a:solidFill>
                <a:cs typeface="Roboto"/>
              </a:rPr>
              <a:t>is </a:t>
            </a:r>
            <a:r>
              <a:rPr sz="2500" spc="5" dirty="0">
                <a:solidFill>
                  <a:srgbClr val="66758C"/>
                </a:solidFill>
                <a:cs typeface="Roboto"/>
              </a:rPr>
              <a:t>often a </a:t>
            </a:r>
            <a:r>
              <a:rPr sz="2500" spc="25" dirty="0">
                <a:solidFill>
                  <a:srgbClr val="66758C"/>
                </a:solidFill>
                <a:cs typeface="Roboto"/>
              </a:rPr>
              <a:t>sign </a:t>
            </a:r>
            <a:r>
              <a:rPr sz="2500" spc="30" dirty="0">
                <a:solidFill>
                  <a:srgbClr val="66758C"/>
                </a:solidFill>
                <a:cs typeface="Roboto"/>
              </a:rPr>
              <a:t>that</a:t>
            </a:r>
            <a:r>
              <a:rPr sz="2500" spc="-114" dirty="0">
                <a:solidFill>
                  <a:srgbClr val="66758C"/>
                </a:solidFill>
                <a:cs typeface="Roboto"/>
              </a:rPr>
              <a:t> </a:t>
            </a:r>
            <a:r>
              <a:rPr sz="2500" spc="25" dirty="0">
                <a:solidFill>
                  <a:srgbClr val="66758C"/>
                </a:solidFill>
                <a:cs typeface="Roboto"/>
              </a:rPr>
              <a:t>they  </a:t>
            </a:r>
            <a:r>
              <a:rPr sz="2500" spc="-5" dirty="0">
                <a:solidFill>
                  <a:srgbClr val="66758C"/>
                </a:solidFill>
                <a:cs typeface="Roboto"/>
              </a:rPr>
              <a:t>feel </a:t>
            </a:r>
            <a:r>
              <a:rPr sz="2500" spc="5" dirty="0">
                <a:solidFill>
                  <a:srgbClr val="66758C"/>
                </a:solidFill>
                <a:cs typeface="Roboto"/>
              </a:rPr>
              <a:t>responsible </a:t>
            </a:r>
            <a:r>
              <a:rPr sz="2500" spc="-5" dirty="0">
                <a:solidFill>
                  <a:srgbClr val="66758C"/>
                </a:solidFill>
                <a:cs typeface="Roboto"/>
              </a:rPr>
              <a:t>for  </a:t>
            </a:r>
            <a:r>
              <a:rPr sz="2500" spc="15" dirty="0">
                <a:solidFill>
                  <a:srgbClr val="66758C"/>
                </a:solidFill>
                <a:cs typeface="Roboto"/>
              </a:rPr>
              <a:t>their </a:t>
            </a:r>
            <a:r>
              <a:rPr sz="2500" spc="10" dirty="0">
                <a:solidFill>
                  <a:srgbClr val="66758C"/>
                </a:solidFill>
                <a:cs typeface="Roboto"/>
              </a:rPr>
              <a:t>parents</a:t>
            </a:r>
            <a:r>
              <a:rPr sz="2500" spc="-55" dirty="0">
                <a:solidFill>
                  <a:srgbClr val="66758C"/>
                </a:solidFill>
                <a:cs typeface="Roboto"/>
              </a:rPr>
              <a:t> </a:t>
            </a:r>
            <a:r>
              <a:rPr sz="2500" dirty="0">
                <a:solidFill>
                  <a:srgbClr val="66758C"/>
                </a:solidFill>
                <a:cs typeface="Roboto"/>
              </a:rPr>
              <a:t>discord</a:t>
            </a:r>
            <a:endParaRPr sz="2500" dirty="0">
              <a:cs typeface="Roboto"/>
            </a:endParaRPr>
          </a:p>
        </p:txBody>
      </p:sp>
      <p:sp>
        <p:nvSpPr>
          <p:cNvPr id="4" name="object 4"/>
          <p:cNvSpPr txBox="1"/>
          <p:nvPr/>
        </p:nvSpPr>
        <p:spPr>
          <a:xfrm>
            <a:off x="1760895" y="1965708"/>
            <a:ext cx="3573105" cy="787400"/>
          </a:xfrm>
          <a:prstGeom prst="rect">
            <a:avLst/>
          </a:prstGeom>
        </p:spPr>
        <p:txBody>
          <a:bodyPr vert="horz" wrap="square" lIns="0" tIns="12700" rIns="0" bIns="0" rtlCol="0">
            <a:spAutoFit/>
          </a:bodyPr>
          <a:lstStyle/>
          <a:p>
            <a:pPr marL="12700">
              <a:lnSpc>
                <a:spcPts val="3120"/>
              </a:lnSpc>
              <a:spcBef>
                <a:spcPts val="100"/>
              </a:spcBef>
            </a:pPr>
            <a:r>
              <a:rPr sz="2700" b="1" spc="-90" dirty="0">
                <a:solidFill>
                  <a:srgbClr val="0097DB"/>
                </a:solidFill>
                <a:cs typeface="Roboto"/>
              </a:rPr>
              <a:t>A </a:t>
            </a:r>
            <a:r>
              <a:rPr sz="2700" b="1" dirty="0">
                <a:solidFill>
                  <a:srgbClr val="0097DB"/>
                </a:solidFill>
                <a:cs typeface="Roboto"/>
              </a:rPr>
              <a:t>sad </a:t>
            </a:r>
            <a:r>
              <a:rPr sz="2700" b="1" spc="-10" dirty="0">
                <a:solidFill>
                  <a:srgbClr val="0097DB"/>
                </a:solidFill>
                <a:cs typeface="Roboto"/>
              </a:rPr>
              <a:t>troubled</a:t>
            </a:r>
            <a:r>
              <a:rPr sz="2700" b="1" spc="25" dirty="0">
                <a:solidFill>
                  <a:srgbClr val="0097DB"/>
                </a:solidFill>
                <a:cs typeface="Roboto"/>
              </a:rPr>
              <a:t> </a:t>
            </a:r>
            <a:r>
              <a:rPr sz="2700" b="1" dirty="0">
                <a:solidFill>
                  <a:srgbClr val="0097DB"/>
                </a:solidFill>
                <a:cs typeface="Roboto"/>
              </a:rPr>
              <a:t>child</a:t>
            </a:r>
            <a:endParaRPr sz="2700" dirty="0">
              <a:solidFill>
                <a:srgbClr val="0097DB"/>
              </a:solidFill>
              <a:cs typeface="Roboto"/>
            </a:endParaRPr>
          </a:p>
          <a:p>
            <a:pPr marL="12700">
              <a:lnSpc>
                <a:spcPts val="2880"/>
              </a:lnSpc>
            </a:pPr>
            <a:r>
              <a:rPr sz="2500" spc="15" dirty="0">
                <a:solidFill>
                  <a:srgbClr val="66758C"/>
                </a:solidFill>
                <a:cs typeface="Roboto"/>
              </a:rPr>
              <a:t>withdraws and is</a:t>
            </a:r>
            <a:r>
              <a:rPr sz="2500" spc="-105" dirty="0">
                <a:solidFill>
                  <a:srgbClr val="66758C"/>
                </a:solidFill>
                <a:cs typeface="Roboto"/>
              </a:rPr>
              <a:t> </a:t>
            </a:r>
            <a:r>
              <a:rPr sz="2500" spc="10" dirty="0">
                <a:solidFill>
                  <a:srgbClr val="66758C"/>
                </a:solidFill>
                <a:cs typeface="Roboto"/>
              </a:rPr>
              <a:t>quiet</a:t>
            </a:r>
            <a:endParaRPr sz="2500" dirty="0">
              <a:cs typeface="Roboto"/>
            </a:endParaRPr>
          </a:p>
        </p:txBody>
      </p:sp>
      <p:sp>
        <p:nvSpPr>
          <p:cNvPr id="5" name="object 5"/>
          <p:cNvSpPr txBox="1"/>
          <p:nvPr/>
        </p:nvSpPr>
        <p:spPr>
          <a:xfrm>
            <a:off x="2888306" y="4575708"/>
            <a:ext cx="3481704" cy="1143000"/>
          </a:xfrm>
          <a:prstGeom prst="rect">
            <a:avLst/>
          </a:prstGeom>
        </p:spPr>
        <p:txBody>
          <a:bodyPr vert="horz" wrap="square" lIns="0" tIns="71120" rIns="0" bIns="0" rtlCol="0">
            <a:spAutoFit/>
          </a:bodyPr>
          <a:lstStyle/>
          <a:p>
            <a:pPr marL="12700" marR="5080">
              <a:lnSpc>
                <a:spcPts val="2800"/>
              </a:lnSpc>
              <a:spcBef>
                <a:spcPts val="560"/>
              </a:spcBef>
            </a:pPr>
            <a:r>
              <a:rPr sz="2700" b="1" spc="-90" dirty="0">
                <a:solidFill>
                  <a:srgbClr val="0097DB"/>
                </a:solidFill>
                <a:cs typeface="Roboto"/>
              </a:rPr>
              <a:t>A </a:t>
            </a:r>
            <a:r>
              <a:rPr sz="2700" b="1" spc="-10" dirty="0">
                <a:solidFill>
                  <a:srgbClr val="0097DB"/>
                </a:solidFill>
                <a:cs typeface="Roboto"/>
              </a:rPr>
              <a:t>troublesome </a:t>
            </a:r>
            <a:r>
              <a:rPr sz="2700" b="1" dirty="0">
                <a:solidFill>
                  <a:srgbClr val="0097DB"/>
                </a:solidFill>
                <a:cs typeface="Roboto"/>
              </a:rPr>
              <a:t>child  </a:t>
            </a:r>
            <a:r>
              <a:rPr sz="2500" spc="10" dirty="0">
                <a:solidFill>
                  <a:srgbClr val="66758C"/>
                </a:solidFill>
                <a:cs typeface="Roboto"/>
              </a:rPr>
              <a:t>may </a:t>
            </a:r>
            <a:r>
              <a:rPr sz="2500" spc="-5" dirty="0">
                <a:solidFill>
                  <a:srgbClr val="66758C"/>
                </a:solidFill>
                <a:cs typeface="Roboto"/>
              </a:rPr>
              <a:t>become</a:t>
            </a:r>
            <a:r>
              <a:rPr sz="2500" spc="-60" dirty="0">
                <a:solidFill>
                  <a:srgbClr val="66758C"/>
                </a:solidFill>
                <a:cs typeface="Roboto"/>
              </a:rPr>
              <a:t> </a:t>
            </a:r>
            <a:r>
              <a:rPr sz="2500" spc="5" dirty="0">
                <a:solidFill>
                  <a:srgbClr val="66758C"/>
                </a:solidFill>
                <a:cs typeface="Roboto"/>
              </a:rPr>
              <a:t>aggressive  </a:t>
            </a:r>
            <a:r>
              <a:rPr sz="2500" spc="15" dirty="0">
                <a:solidFill>
                  <a:srgbClr val="66758C"/>
                </a:solidFill>
                <a:cs typeface="Roboto"/>
              </a:rPr>
              <a:t>and</a:t>
            </a:r>
            <a:r>
              <a:rPr sz="2500" spc="-60" dirty="0">
                <a:solidFill>
                  <a:srgbClr val="66758C"/>
                </a:solidFill>
                <a:cs typeface="Roboto"/>
              </a:rPr>
              <a:t> </a:t>
            </a:r>
            <a:r>
              <a:rPr sz="2500" dirty="0">
                <a:solidFill>
                  <a:srgbClr val="66758C"/>
                </a:solidFill>
                <a:cs typeface="Roboto"/>
              </a:rPr>
              <a:t>difficult</a:t>
            </a:r>
            <a:endParaRPr sz="2500" dirty="0">
              <a:cs typeface="Roboto"/>
            </a:endParaRPr>
          </a:p>
        </p:txBody>
      </p:sp>
      <p:sp>
        <p:nvSpPr>
          <p:cNvPr id="6" name="object 6"/>
          <p:cNvSpPr/>
          <p:nvPr/>
        </p:nvSpPr>
        <p:spPr>
          <a:xfrm>
            <a:off x="6362363" y="1305308"/>
            <a:ext cx="1054805" cy="2895600"/>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1467497" y="3581400"/>
            <a:ext cx="1182719" cy="2895599"/>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055060" y="2306369"/>
            <a:ext cx="461645" cy="629920"/>
          </a:xfrm>
          <a:custGeom>
            <a:avLst/>
            <a:gdLst/>
            <a:ahLst/>
            <a:cxnLst/>
            <a:rect l="l" t="t" r="r" b="b"/>
            <a:pathLst>
              <a:path w="461644" h="629919">
                <a:moveTo>
                  <a:pt x="447079" y="208749"/>
                </a:moveTo>
                <a:lnTo>
                  <a:pt x="256019" y="208749"/>
                </a:lnTo>
                <a:lnTo>
                  <a:pt x="260310" y="220622"/>
                </a:lnTo>
                <a:lnTo>
                  <a:pt x="264267" y="233054"/>
                </a:lnTo>
                <a:lnTo>
                  <a:pt x="274305" y="273582"/>
                </a:lnTo>
                <a:lnTo>
                  <a:pt x="283667" y="328282"/>
                </a:lnTo>
                <a:lnTo>
                  <a:pt x="287184" y="347573"/>
                </a:lnTo>
                <a:lnTo>
                  <a:pt x="289696" y="363516"/>
                </a:lnTo>
                <a:lnTo>
                  <a:pt x="291203" y="376115"/>
                </a:lnTo>
                <a:lnTo>
                  <a:pt x="291706" y="385368"/>
                </a:lnTo>
                <a:lnTo>
                  <a:pt x="296163" y="421055"/>
                </a:lnTo>
                <a:lnTo>
                  <a:pt x="300621" y="470115"/>
                </a:lnTo>
                <a:lnTo>
                  <a:pt x="300658" y="479932"/>
                </a:lnTo>
                <a:lnTo>
                  <a:pt x="300913" y="482015"/>
                </a:lnTo>
                <a:lnTo>
                  <a:pt x="301510" y="484390"/>
                </a:lnTo>
                <a:lnTo>
                  <a:pt x="301804" y="495760"/>
                </a:lnTo>
                <a:lnTo>
                  <a:pt x="301930" y="513829"/>
                </a:lnTo>
                <a:lnTo>
                  <a:pt x="301825" y="524535"/>
                </a:lnTo>
                <a:lnTo>
                  <a:pt x="301510" y="537019"/>
                </a:lnTo>
                <a:lnTo>
                  <a:pt x="301410" y="551891"/>
                </a:lnTo>
                <a:lnTo>
                  <a:pt x="301290" y="556868"/>
                </a:lnTo>
                <a:lnTo>
                  <a:pt x="301014" y="563791"/>
                </a:lnTo>
                <a:lnTo>
                  <a:pt x="300621" y="570915"/>
                </a:lnTo>
                <a:lnTo>
                  <a:pt x="300511" y="584593"/>
                </a:lnTo>
                <a:lnTo>
                  <a:pt x="300316" y="586676"/>
                </a:lnTo>
                <a:lnTo>
                  <a:pt x="299719" y="589648"/>
                </a:lnTo>
                <a:lnTo>
                  <a:pt x="300501" y="595951"/>
                </a:lnTo>
                <a:lnTo>
                  <a:pt x="331841" y="627118"/>
                </a:lnTo>
                <a:lnTo>
                  <a:pt x="358609" y="629792"/>
                </a:lnTo>
                <a:lnTo>
                  <a:pt x="370701" y="627452"/>
                </a:lnTo>
                <a:lnTo>
                  <a:pt x="382017" y="623995"/>
                </a:lnTo>
                <a:lnTo>
                  <a:pt x="392555" y="619423"/>
                </a:lnTo>
                <a:lnTo>
                  <a:pt x="402310" y="613740"/>
                </a:lnTo>
                <a:lnTo>
                  <a:pt x="399338" y="603034"/>
                </a:lnTo>
                <a:lnTo>
                  <a:pt x="393090" y="597674"/>
                </a:lnTo>
                <a:lnTo>
                  <a:pt x="375246" y="597674"/>
                </a:lnTo>
                <a:lnTo>
                  <a:pt x="367817" y="596785"/>
                </a:lnTo>
                <a:lnTo>
                  <a:pt x="361276" y="595007"/>
                </a:lnTo>
                <a:lnTo>
                  <a:pt x="360095" y="594410"/>
                </a:lnTo>
                <a:lnTo>
                  <a:pt x="359194" y="594118"/>
                </a:lnTo>
                <a:lnTo>
                  <a:pt x="358609" y="594118"/>
                </a:lnTo>
                <a:lnTo>
                  <a:pt x="357416" y="593521"/>
                </a:lnTo>
                <a:lnTo>
                  <a:pt x="356527" y="592632"/>
                </a:lnTo>
                <a:lnTo>
                  <a:pt x="355930" y="591438"/>
                </a:lnTo>
                <a:lnTo>
                  <a:pt x="353250" y="588759"/>
                </a:lnTo>
                <a:lnTo>
                  <a:pt x="353532" y="585860"/>
                </a:lnTo>
                <a:lnTo>
                  <a:pt x="356150" y="578057"/>
                </a:lnTo>
                <a:lnTo>
                  <a:pt x="361110" y="565347"/>
                </a:lnTo>
                <a:lnTo>
                  <a:pt x="368414" y="547725"/>
                </a:lnTo>
                <a:lnTo>
                  <a:pt x="376756" y="524535"/>
                </a:lnTo>
                <a:lnTo>
                  <a:pt x="395010" y="463093"/>
                </a:lnTo>
                <a:lnTo>
                  <a:pt x="404990" y="424624"/>
                </a:lnTo>
                <a:lnTo>
                  <a:pt x="414579" y="384593"/>
                </a:lnTo>
                <a:lnTo>
                  <a:pt x="429743" y="313226"/>
                </a:lnTo>
                <a:lnTo>
                  <a:pt x="439553" y="254071"/>
                </a:lnTo>
                <a:lnTo>
                  <a:pt x="443345" y="230377"/>
                </a:lnTo>
                <a:lnTo>
                  <a:pt x="446692" y="210808"/>
                </a:lnTo>
                <a:lnTo>
                  <a:pt x="447079" y="208749"/>
                </a:lnTo>
                <a:close/>
              </a:path>
              <a:path w="461644" h="629919">
                <a:moveTo>
                  <a:pt x="52628" y="22301"/>
                </a:moveTo>
                <a:lnTo>
                  <a:pt x="57610" y="73098"/>
                </a:lnTo>
                <a:lnTo>
                  <a:pt x="61253" y="122609"/>
                </a:lnTo>
                <a:lnTo>
                  <a:pt x="63557" y="170830"/>
                </a:lnTo>
                <a:lnTo>
                  <a:pt x="64399" y="233054"/>
                </a:lnTo>
                <a:lnTo>
                  <a:pt x="64152" y="263406"/>
                </a:lnTo>
                <a:lnTo>
                  <a:pt x="62434" y="307929"/>
                </a:lnTo>
                <a:lnTo>
                  <a:pt x="60655" y="335419"/>
                </a:lnTo>
                <a:lnTo>
                  <a:pt x="60655" y="340169"/>
                </a:lnTo>
                <a:lnTo>
                  <a:pt x="60363" y="341363"/>
                </a:lnTo>
                <a:lnTo>
                  <a:pt x="59766" y="342557"/>
                </a:lnTo>
                <a:lnTo>
                  <a:pt x="58313" y="353255"/>
                </a:lnTo>
                <a:lnTo>
                  <a:pt x="56640" y="363958"/>
                </a:lnTo>
                <a:lnTo>
                  <a:pt x="54745" y="374662"/>
                </a:lnTo>
                <a:lnTo>
                  <a:pt x="52628" y="385368"/>
                </a:lnTo>
                <a:lnTo>
                  <a:pt x="45491" y="419265"/>
                </a:lnTo>
                <a:lnTo>
                  <a:pt x="44894" y="422833"/>
                </a:lnTo>
                <a:lnTo>
                  <a:pt x="44005" y="426707"/>
                </a:lnTo>
                <a:lnTo>
                  <a:pt x="42811" y="430860"/>
                </a:lnTo>
                <a:lnTo>
                  <a:pt x="40415" y="442461"/>
                </a:lnTo>
                <a:lnTo>
                  <a:pt x="37685" y="454061"/>
                </a:lnTo>
                <a:lnTo>
                  <a:pt x="34619" y="465659"/>
                </a:lnTo>
                <a:lnTo>
                  <a:pt x="31216" y="477253"/>
                </a:lnTo>
                <a:lnTo>
                  <a:pt x="31216" y="479932"/>
                </a:lnTo>
                <a:lnTo>
                  <a:pt x="28540" y="487900"/>
                </a:lnTo>
                <a:lnTo>
                  <a:pt x="25863" y="495760"/>
                </a:lnTo>
                <a:lnTo>
                  <a:pt x="23187" y="503510"/>
                </a:lnTo>
                <a:lnTo>
                  <a:pt x="20510" y="511149"/>
                </a:lnTo>
                <a:lnTo>
                  <a:pt x="20510" y="513829"/>
                </a:lnTo>
                <a:lnTo>
                  <a:pt x="19329" y="516204"/>
                </a:lnTo>
                <a:lnTo>
                  <a:pt x="18427" y="518579"/>
                </a:lnTo>
                <a:lnTo>
                  <a:pt x="17843" y="520966"/>
                </a:lnTo>
                <a:lnTo>
                  <a:pt x="17843" y="522744"/>
                </a:lnTo>
                <a:lnTo>
                  <a:pt x="17215" y="524644"/>
                </a:lnTo>
                <a:lnTo>
                  <a:pt x="16649" y="526618"/>
                </a:lnTo>
                <a:lnTo>
                  <a:pt x="16052" y="528993"/>
                </a:lnTo>
                <a:lnTo>
                  <a:pt x="15163" y="528993"/>
                </a:lnTo>
                <a:lnTo>
                  <a:pt x="15163" y="530771"/>
                </a:lnTo>
                <a:lnTo>
                  <a:pt x="14566" y="533158"/>
                </a:lnTo>
                <a:lnTo>
                  <a:pt x="13677" y="535838"/>
                </a:lnTo>
                <a:lnTo>
                  <a:pt x="12484" y="538810"/>
                </a:lnTo>
                <a:lnTo>
                  <a:pt x="11887" y="541781"/>
                </a:lnTo>
                <a:lnTo>
                  <a:pt x="10998" y="544753"/>
                </a:lnTo>
                <a:lnTo>
                  <a:pt x="9804" y="547725"/>
                </a:lnTo>
                <a:lnTo>
                  <a:pt x="9804" y="548322"/>
                </a:lnTo>
                <a:lnTo>
                  <a:pt x="9512" y="548919"/>
                </a:lnTo>
                <a:lnTo>
                  <a:pt x="8915" y="549503"/>
                </a:lnTo>
                <a:lnTo>
                  <a:pt x="8915" y="551002"/>
                </a:lnTo>
                <a:lnTo>
                  <a:pt x="8623" y="551891"/>
                </a:lnTo>
                <a:lnTo>
                  <a:pt x="8026" y="553072"/>
                </a:lnTo>
                <a:lnTo>
                  <a:pt x="8026" y="554266"/>
                </a:lnTo>
                <a:lnTo>
                  <a:pt x="7429" y="555459"/>
                </a:lnTo>
                <a:lnTo>
                  <a:pt x="6248" y="556653"/>
                </a:lnTo>
                <a:lnTo>
                  <a:pt x="4444" y="563836"/>
                </a:lnTo>
                <a:lnTo>
                  <a:pt x="3263" y="567943"/>
                </a:lnTo>
                <a:lnTo>
                  <a:pt x="2666" y="569137"/>
                </a:lnTo>
                <a:lnTo>
                  <a:pt x="2082" y="570915"/>
                </a:lnTo>
                <a:lnTo>
                  <a:pt x="1485" y="572109"/>
                </a:lnTo>
                <a:lnTo>
                  <a:pt x="292" y="573303"/>
                </a:lnTo>
                <a:lnTo>
                  <a:pt x="0" y="574192"/>
                </a:lnTo>
                <a:lnTo>
                  <a:pt x="0" y="584593"/>
                </a:lnTo>
                <a:lnTo>
                  <a:pt x="2082" y="589356"/>
                </a:lnTo>
                <a:lnTo>
                  <a:pt x="6278" y="595951"/>
                </a:lnTo>
                <a:lnTo>
                  <a:pt x="9216" y="601256"/>
                </a:lnTo>
                <a:lnTo>
                  <a:pt x="11595" y="604519"/>
                </a:lnTo>
                <a:lnTo>
                  <a:pt x="13373" y="605713"/>
                </a:lnTo>
                <a:lnTo>
                  <a:pt x="16941" y="609866"/>
                </a:lnTo>
                <a:lnTo>
                  <a:pt x="21107" y="613143"/>
                </a:lnTo>
                <a:lnTo>
                  <a:pt x="25869" y="615518"/>
                </a:lnTo>
                <a:lnTo>
                  <a:pt x="26758" y="615518"/>
                </a:lnTo>
                <a:lnTo>
                  <a:pt x="33950" y="618363"/>
                </a:lnTo>
                <a:lnTo>
                  <a:pt x="41254" y="620652"/>
                </a:lnTo>
                <a:lnTo>
                  <a:pt x="48670" y="622383"/>
                </a:lnTo>
                <a:lnTo>
                  <a:pt x="56197" y="623557"/>
                </a:lnTo>
                <a:lnTo>
                  <a:pt x="63222" y="623833"/>
                </a:lnTo>
                <a:lnTo>
                  <a:pt x="69132" y="621992"/>
                </a:lnTo>
                <a:lnTo>
                  <a:pt x="73928" y="618031"/>
                </a:lnTo>
                <a:lnTo>
                  <a:pt x="77609" y="611949"/>
                </a:lnTo>
                <a:lnTo>
                  <a:pt x="74637" y="607783"/>
                </a:lnTo>
                <a:lnTo>
                  <a:pt x="71653" y="604227"/>
                </a:lnTo>
                <a:lnTo>
                  <a:pt x="68664" y="601243"/>
                </a:lnTo>
                <a:lnTo>
                  <a:pt x="51739" y="588759"/>
                </a:lnTo>
                <a:lnTo>
                  <a:pt x="63322" y="573595"/>
                </a:lnTo>
                <a:lnTo>
                  <a:pt x="88568" y="541941"/>
                </a:lnTo>
                <a:lnTo>
                  <a:pt x="113004" y="506301"/>
                </a:lnTo>
                <a:lnTo>
                  <a:pt x="136632" y="466674"/>
                </a:lnTo>
                <a:lnTo>
                  <a:pt x="159555" y="422833"/>
                </a:lnTo>
                <a:lnTo>
                  <a:pt x="181459" y="375463"/>
                </a:lnTo>
                <a:lnTo>
                  <a:pt x="202659" y="323878"/>
                </a:lnTo>
                <a:lnTo>
                  <a:pt x="223050" y="268307"/>
                </a:lnTo>
                <a:lnTo>
                  <a:pt x="242633" y="208749"/>
                </a:lnTo>
                <a:lnTo>
                  <a:pt x="447079" y="208749"/>
                </a:lnTo>
                <a:lnTo>
                  <a:pt x="449592" y="195364"/>
                </a:lnTo>
                <a:lnTo>
                  <a:pt x="450189" y="191198"/>
                </a:lnTo>
                <a:lnTo>
                  <a:pt x="450786" y="187337"/>
                </a:lnTo>
                <a:lnTo>
                  <a:pt x="455394" y="138938"/>
                </a:lnTo>
                <a:lnTo>
                  <a:pt x="456730" y="115963"/>
                </a:lnTo>
                <a:lnTo>
                  <a:pt x="458349" y="89986"/>
                </a:lnTo>
                <a:lnTo>
                  <a:pt x="459630" y="62001"/>
                </a:lnTo>
                <a:lnTo>
                  <a:pt x="460575" y="32006"/>
                </a:lnTo>
                <a:lnTo>
                  <a:pt x="460662" y="27433"/>
                </a:lnTo>
                <a:lnTo>
                  <a:pt x="251333" y="27433"/>
                </a:lnTo>
                <a:lnTo>
                  <a:pt x="222729" y="27375"/>
                </a:lnTo>
                <a:lnTo>
                  <a:pt x="107937" y="24980"/>
                </a:lnTo>
                <a:lnTo>
                  <a:pt x="78497" y="23864"/>
                </a:lnTo>
                <a:lnTo>
                  <a:pt x="65115" y="23139"/>
                </a:lnTo>
                <a:lnTo>
                  <a:pt x="52628" y="22301"/>
                </a:lnTo>
                <a:close/>
              </a:path>
              <a:path w="461644" h="629919">
                <a:moveTo>
                  <a:pt x="461187" y="0"/>
                </a:moveTo>
                <a:lnTo>
                  <a:pt x="416920" y="9982"/>
                </a:lnTo>
                <a:lnTo>
                  <a:pt x="376889" y="17621"/>
                </a:lnTo>
                <a:lnTo>
                  <a:pt x="309537" y="25869"/>
                </a:lnTo>
                <a:lnTo>
                  <a:pt x="251333" y="27433"/>
                </a:lnTo>
                <a:lnTo>
                  <a:pt x="460662" y="27433"/>
                </a:lnTo>
                <a:lnTo>
                  <a:pt x="461187" y="0"/>
                </a:lnTo>
                <a:close/>
              </a:path>
            </a:pathLst>
          </a:custGeom>
          <a:solidFill>
            <a:srgbClr val="75D1E3"/>
          </a:solidFill>
        </p:spPr>
        <p:txBody>
          <a:bodyPr wrap="square" lIns="0" tIns="0" rIns="0" bIns="0" rtlCol="0"/>
          <a:lstStyle/>
          <a:p>
            <a:endParaRPr/>
          </a:p>
        </p:txBody>
      </p:sp>
      <p:sp>
        <p:nvSpPr>
          <p:cNvPr id="9" name="object 9"/>
          <p:cNvSpPr/>
          <p:nvPr/>
        </p:nvSpPr>
        <p:spPr>
          <a:xfrm>
            <a:off x="1542114" y="2240361"/>
            <a:ext cx="80645" cy="107314"/>
          </a:xfrm>
          <a:custGeom>
            <a:avLst/>
            <a:gdLst/>
            <a:ahLst/>
            <a:cxnLst/>
            <a:rect l="l" t="t" r="r" b="b"/>
            <a:pathLst>
              <a:path w="80644" h="107314">
                <a:moveTo>
                  <a:pt x="11607" y="0"/>
                </a:moveTo>
                <a:lnTo>
                  <a:pt x="0" y="55308"/>
                </a:lnTo>
                <a:lnTo>
                  <a:pt x="5465" y="58876"/>
                </a:lnTo>
                <a:lnTo>
                  <a:pt x="10260" y="63333"/>
                </a:lnTo>
                <a:lnTo>
                  <a:pt x="14385" y="68683"/>
                </a:lnTo>
                <a:lnTo>
                  <a:pt x="17843" y="74929"/>
                </a:lnTo>
                <a:lnTo>
                  <a:pt x="30335" y="82959"/>
                </a:lnTo>
                <a:lnTo>
                  <a:pt x="40149" y="90989"/>
                </a:lnTo>
                <a:lnTo>
                  <a:pt x="47286" y="99021"/>
                </a:lnTo>
                <a:lnTo>
                  <a:pt x="51739" y="107048"/>
                </a:lnTo>
                <a:lnTo>
                  <a:pt x="58881" y="104538"/>
                </a:lnTo>
                <a:lnTo>
                  <a:pt x="66019" y="102363"/>
                </a:lnTo>
                <a:lnTo>
                  <a:pt x="73154" y="100524"/>
                </a:lnTo>
                <a:lnTo>
                  <a:pt x="80289" y="99021"/>
                </a:lnTo>
                <a:lnTo>
                  <a:pt x="79692" y="98424"/>
                </a:lnTo>
                <a:lnTo>
                  <a:pt x="79692" y="98120"/>
                </a:lnTo>
                <a:lnTo>
                  <a:pt x="80289" y="98120"/>
                </a:lnTo>
                <a:lnTo>
                  <a:pt x="79508" y="87083"/>
                </a:lnTo>
                <a:lnTo>
                  <a:pt x="63931" y="44602"/>
                </a:lnTo>
                <a:lnTo>
                  <a:pt x="33007" y="16052"/>
                </a:lnTo>
                <a:lnTo>
                  <a:pt x="32567" y="15163"/>
                </a:lnTo>
                <a:lnTo>
                  <a:pt x="28549" y="15163"/>
                </a:lnTo>
                <a:lnTo>
                  <a:pt x="27952" y="14566"/>
                </a:lnTo>
                <a:lnTo>
                  <a:pt x="26174" y="13677"/>
                </a:lnTo>
                <a:lnTo>
                  <a:pt x="23202" y="12484"/>
                </a:lnTo>
                <a:lnTo>
                  <a:pt x="18440" y="9512"/>
                </a:lnTo>
                <a:lnTo>
                  <a:pt x="14579" y="5346"/>
                </a:lnTo>
                <a:lnTo>
                  <a:pt x="11607" y="0"/>
                </a:lnTo>
                <a:close/>
              </a:path>
              <a:path w="80644" h="107314">
                <a:moveTo>
                  <a:pt x="31229" y="14566"/>
                </a:moveTo>
                <a:lnTo>
                  <a:pt x="29438" y="15163"/>
                </a:lnTo>
                <a:lnTo>
                  <a:pt x="32567" y="15163"/>
                </a:lnTo>
                <a:lnTo>
                  <a:pt x="32423" y="14871"/>
                </a:lnTo>
                <a:lnTo>
                  <a:pt x="31229" y="14566"/>
                </a:lnTo>
                <a:close/>
              </a:path>
            </a:pathLst>
          </a:custGeom>
          <a:solidFill>
            <a:srgbClr val="AD6B4F"/>
          </a:solidFill>
        </p:spPr>
        <p:txBody>
          <a:bodyPr wrap="square" lIns="0" tIns="0" rIns="0" bIns="0" rtlCol="0"/>
          <a:lstStyle/>
          <a:p>
            <a:endParaRPr/>
          </a:p>
        </p:txBody>
      </p:sp>
      <p:sp>
        <p:nvSpPr>
          <p:cNvPr id="10" name="object 10"/>
          <p:cNvSpPr/>
          <p:nvPr/>
        </p:nvSpPr>
        <p:spPr>
          <a:xfrm>
            <a:off x="1299259" y="1908510"/>
            <a:ext cx="254635" cy="387350"/>
          </a:xfrm>
          <a:custGeom>
            <a:avLst/>
            <a:gdLst/>
            <a:ahLst/>
            <a:cxnLst/>
            <a:rect l="l" t="t" r="r" b="b"/>
            <a:pathLst>
              <a:path w="254634" h="387350">
                <a:moveTo>
                  <a:pt x="52179" y="0"/>
                </a:moveTo>
                <a:lnTo>
                  <a:pt x="12706" y="24086"/>
                </a:lnTo>
                <a:lnTo>
                  <a:pt x="0" y="57986"/>
                </a:lnTo>
                <a:lnTo>
                  <a:pt x="1504" y="76943"/>
                </a:lnTo>
                <a:lnTo>
                  <a:pt x="8248" y="97238"/>
                </a:lnTo>
                <a:lnTo>
                  <a:pt x="22522" y="142875"/>
                </a:lnTo>
                <a:lnTo>
                  <a:pt x="40364" y="186300"/>
                </a:lnTo>
                <a:lnTo>
                  <a:pt x="61774" y="227515"/>
                </a:lnTo>
                <a:lnTo>
                  <a:pt x="86752" y="266518"/>
                </a:lnTo>
                <a:lnTo>
                  <a:pt x="115296" y="303309"/>
                </a:lnTo>
                <a:lnTo>
                  <a:pt x="148080" y="333408"/>
                </a:lnTo>
                <a:lnTo>
                  <a:pt x="185769" y="357715"/>
                </a:lnTo>
                <a:lnTo>
                  <a:pt x="240176" y="385376"/>
                </a:lnTo>
                <a:lnTo>
                  <a:pt x="241369" y="385960"/>
                </a:lnTo>
                <a:lnTo>
                  <a:pt x="242271" y="386557"/>
                </a:lnTo>
                <a:lnTo>
                  <a:pt x="242855" y="387154"/>
                </a:lnTo>
                <a:lnTo>
                  <a:pt x="254450" y="331846"/>
                </a:lnTo>
                <a:lnTo>
                  <a:pt x="244938" y="323527"/>
                </a:lnTo>
                <a:lnTo>
                  <a:pt x="239287" y="318472"/>
                </a:lnTo>
                <a:lnTo>
                  <a:pt x="237521" y="316694"/>
                </a:lnTo>
                <a:lnTo>
                  <a:pt x="236296" y="316682"/>
                </a:lnTo>
                <a:lnTo>
                  <a:pt x="235426" y="316085"/>
                </a:lnTo>
                <a:lnTo>
                  <a:pt x="234829" y="314904"/>
                </a:lnTo>
                <a:lnTo>
                  <a:pt x="205390" y="281007"/>
                </a:lnTo>
                <a:lnTo>
                  <a:pt x="199095" y="272694"/>
                </a:lnTo>
                <a:lnTo>
                  <a:pt x="191792" y="262043"/>
                </a:lnTo>
                <a:lnTo>
                  <a:pt x="183484" y="249053"/>
                </a:lnTo>
                <a:lnTo>
                  <a:pt x="174174" y="233725"/>
                </a:lnTo>
                <a:lnTo>
                  <a:pt x="164806" y="218838"/>
                </a:lnTo>
                <a:lnTo>
                  <a:pt x="143678" y="178806"/>
                </a:lnTo>
                <a:lnTo>
                  <a:pt x="125114" y="123108"/>
                </a:lnTo>
                <a:lnTo>
                  <a:pt x="113741" y="82522"/>
                </a:lnTo>
                <a:lnTo>
                  <a:pt x="109950" y="60662"/>
                </a:lnTo>
                <a:lnTo>
                  <a:pt x="103313" y="39307"/>
                </a:lnTo>
                <a:lnTo>
                  <a:pt x="94111" y="22524"/>
                </a:lnTo>
                <a:lnTo>
                  <a:pt x="82345" y="10313"/>
                </a:lnTo>
                <a:lnTo>
                  <a:pt x="68014" y="2674"/>
                </a:lnTo>
                <a:lnTo>
                  <a:pt x="52179" y="0"/>
                </a:lnTo>
                <a:close/>
              </a:path>
              <a:path w="254634" h="387350">
                <a:moveTo>
                  <a:pt x="237509" y="316682"/>
                </a:moveTo>
                <a:lnTo>
                  <a:pt x="236315" y="316694"/>
                </a:lnTo>
                <a:lnTo>
                  <a:pt x="237521" y="316694"/>
                </a:lnTo>
                <a:close/>
              </a:path>
            </a:pathLst>
          </a:custGeom>
          <a:solidFill>
            <a:srgbClr val="D6D9E5"/>
          </a:solidFill>
        </p:spPr>
        <p:txBody>
          <a:bodyPr wrap="square" lIns="0" tIns="0" rIns="0" bIns="0" rtlCol="0"/>
          <a:lstStyle/>
          <a:p>
            <a:endParaRPr/>
          </a:p>
        </p:txBody>
      </p:sp>
      <p:sp>
        <p:nvSpPr>
          <p:cNvPr id="11" name="object 11"/>
          <p:cNvSpPr/>
          <p:nvPr/>
        </p:nvSpPr>
        <p:spPr>
          <a:xfrm>
            <a:off x="1113589" y="1407177"/>
            <a:ext cx="377190" cy="578485"/>
          </a:xfrm>
          <a:custGeom>
            <a:avLst/>
            <a:gdLst/>
            <a:ahLst/>
            <a:cxnLst/>
            <a:rect l="l" t="t" r="r" b="b"/>
            <a:pathLst>
              <a:path w="377190" h="578485">
                <a:moveTo>
                  <a:pt x="181654" y="0"/>
                </a:moveTo>
                <a:lnTo>
                  <a:pt x="129413" y="4455"/>
                </a:lnTo>
                <a:lnTo>
                  <a:pt x="83473" y="20928"/>
                </a:lnTo>
                <a:lnTo>
                  <a:pt x="50964" y="45582"/>
                </a:lnTo>
                <a:lnTo>
                  <a:pt x="27105" y="79081"/>
                </a:lnTo>
                <a:lnTo>
                  <a:pt x="11662" y="124384"/>
                </a:lnTo>
                <a:lnTo>
                  <a:pt x="3244" y="164007"/>
                </a:lnTo>
                <a:lnTo>
                  <a:pt x="0" y="213423"/>
                </a:lnTo>
                <a:lnTo>
                  <a:pt x="1075" y="235981"/>
                </a:lnTo>
                <a:lnTo>
                  <a:pt x="7483" y="280650"/>
                </a:lnTo>
                <a:lnTo>
                  <a:pt x="35326" y="343638"/>
                </a:lnTo>
                <a:lnTo>
                  <a:pt x="85981" y="402646"/>
                </a:lnTo>
                <a:lnTo>
                  <a:pt x="111785" y="431025"/>
                </a:lnTo>
                <a:lnTo>
                  <a:pt x="127967" y="459185"/>
                </a:lnTo>
                <a:lnTo>
                  <a:pt x="134530" y="487122"/>
                </a:lnTo>
                <a:lnTo>
                  <a:pt x="131473" y="514838"/>
                </a:lnTo>
                <a:lnTo>
                  <a:pt x="125746" y="539276"/>
                </a:lnTo>
                <a:lnTo>
                  <a:pt x="124432" y="557365"/>
                </a:lnTo>
                <a:lnTo>
                  <a:pt x="157121" y="577824"/>
                </a:lnTo>
                <a:lnTo>
                  <a:pt x="161800" y="578046"/>
                </a:lnTo>
                <a:lnTo>
                  <a:pt x="167160" y="578046"/>
                </a:lnTo>
                <a:lnTo>
                  <a:pt x="203785" y="577105"/>
                </a:lnTo>
                <a:lnTo>
                  <a:pt x="229821" y="575159"/>
                </a:lnTo>
                <a:lnTo>
                  <a:pt x="245266" y="572209"/>
                </a:lnTo>
                <a:lnTo>
                  <a:pt x="250116" y="568254"/>
                </a:lnTo>
                <a:lnTo>
                  <a:pt x="249613" y="561022"/>
                </a:lnTo>
                <a:lnTo>
                  <a:pt x="249000" y="549115"/>
                </a:lnTo>
                <a:lnTo>
                  <a:pt x="248275" y="532532"/>
                </a:lnTo>
                <a:lnTo>
                  <a:pt x="247436" y="511269"/>
                </a:lnTo>
                <a:lnTo>
                  <a:pt x="248222" y="489455"/>
                </a:lnTo>
                <a:lnTo>
                  <a:pt x="265280" y="445381"/>
                </a:lnTo>
                <a:lnTo>
                  <a:pt x="297230" y="416331"/>
                </a:lnTo>
                <a:lnTo>
                  <a:pt x="320421" y="396577"/>
                </a:lnTo>
                <a:lnTo>
                  <a:pt x="330625" y="387284"/>
                </a:lnTo>
                <a:lnTo>
                  <a:pt x="360230" y="351215"/>
                </a:lnTo>
                <a:lnTo>
                  <a:pt x="374946" y="304919"/>
                </a:lnTo>
                <a:lnTo>
                  <a:pt x="376786" y="277094"/>
                </a:lnTo>
                <a:lnTo>
                  <a:pt x="376619" y="269412"/>
                </a:lnTo>
                <a:lnTo>
                  <a:pt x="376119" y="261509"/>
                </a:lnTo>
                <a:lnTo>
                  <a:pt x="375286" y="253385"/>
                </a:lnTo>
                <a:lnTo>
                  <a:pt x="374119" y="245039"/>
                </a:lnTo>
                <a:lnTo>
                  <a:pt x="371497" y="231573"/>
                </a:lnTo>
                <a:lnTo>
                  <a:pt x="368986" y="217883"/>
                </a:lnTo>
                <a:lnTo>
                  <a:pt x="366588" y="203969"/>
                </a:lnTo>
                <a:lnTo>
                  <a:pt x="364302" y="189832"/>
                </a:lnTo>
                <a:lnTo>
                  <a:pt x="360453" y="171630"/>
                </a:lnTo>
                <a:lnTo>
                  <a:pt x="356050" y="153542"/>
                </a:lnTo>
                <a:lnTo>
                  <a:pt x="351089" y="135568"/>
                </a:lnTo>
                <a:lnTo>
                  <a:pt x="345569" y="117709"/>
                </a:lnTo>
                <a:lnTo>
                  <a:pt x="341554" y="104464"/>
                </a:lnTo>
                <a:lnTo>
                  <a:pt x="324157" y="66058"/>
                </a:lnTo>
                <a:lnTo>
                  <a:pt x="297398" y="37572"/>
                </a:lnTo>
                <a:lnTo>
                  <a:pt x="263440" y="17535"/>
                </a:lnTo>
                <a:lnTo>
                  <a:pt x="227145" y="4895"/>
                </a:lnTo>
                <a:lnTo>
                  <a:pt x="205514" y="1278"/>
                </a:lnTo>
                <a:lnTo>
                  <a:pt x="181654" y="0"/>
                </a:lnTo>
                <a:close/>
              </a:path>
            </a:pathLst>
          </a:custGeom>
          <a:solidFill>
            <a:srgbClr val="AD6B4F"/>
          </a:solidFill>
        </p:spPr>
        <p:txBody>
          <a:bodyPr wrap="square" lIns="0" tIns="0" rIns="0" bIns="0" rtlCol="0"/>
          <a:lstStyle/>
          <a:p>
            <a:endParaRPr/>
          </a:p>
        </p:txBody>
      </p:sp>
      <p:sp>
        <p:nvSpPr>
          <p:cNvPr id="12" name="object 12"/>
          <p:cNvSpPr/>
          <p:nvPr/>
        </p:nvSpPr>
        <p:spPr>
          <a:xfrm>
            <a:off x="1077248" y="1877291"/>
            <a:ext cx="440690" cy="554355"/>
          </a:xfrm>
          <a:custGeom>
            <a:avLst/>
            <a:gdLst/>
            <a:ahLst/>
            <a:cxnLst/>
            <a:rect l="l" t="t" r="r" b="b"/>
            <a:pathLst>
              <a:path w="440690" h="554355">
                <a:moveTo>
                  <a:pt x="272183" y="0"/>
                </a:moveTo>
                <a:lnTo>
                  <a:pt x="245758" y="838"/>
                </a:lnTo>
                <a:lnTo>
                  <a:pt x="149082" y="2679"/>
                </a:lnTo>
                <a:lnTo>
                  <a:pt x="114066" y="8144"/>
                </a:lnTo>
                <a:lnTo>
                  <a:pt x="56083" y="49178"/>
                </a:lnTo>
                <a:lnTo>
                  <a:pt x="33118" y="84747"/>
                </a:lnTo>
                <a:lnTo>
                  <a:pt x="15163" y="126114"/>
                </a:lnTo>
                <a:lnTo>
                  <a:pt x="4124" y="169043"/>
                </a:lnTo>
                <a:lnTo>
                  <a:pt x="0" y="213534"/>
                </a:lnTo>
                <a:lnTo>
                  <a:pt x="2790" y="259587"/>
                </a:lnTo>
                <a:lnTo>
                  <a:pt x="15497" y="347456"/>
                </a:lnTo>
                <a:lnTo>
                  <a:pt x="26870" y="425513"/>
                </a:lnTo>
                <a:lnTo>
                  <a:pt x="31329" y="459356"/>
                </a:lnTo>
                <a:lnTo>
                  <a:pt x="34898" y="487733"/>
                </a:lnTo>
                <a:lnTo>
                  <a:pt x="37573" y="510649"/>
                </a:lnTo>
                <a:lnTo>
                  <a:pt x="39354" y="528104"/>
                </a:lnTo>
                <a:lnTo>
                  <a:pt x="86340" y="539753"/>
                </a:lnTo>
                <a:lnTo>
                  <a:pt x="134080" y="547947"/>
                </a:lnTo>
                <a:lnTo>
                  <a:pt x="182572" y="552684"/>
                </a:lnTo>
                <a:lnTo>
                  <a:pt x="231816" y="553966"/>
                </a:lnTo>
                <a:lnTo>
                  <a:pt x="281813" y="551791"/>
                </a:lnTo>
                <a:lnTo>
                  <a:pt x="332562" y="546161"/>
                </a:lnTo>
                <a:lnTo>
                  <a:pt x="384063" y="537076"/>
                </a:lnTo>
                <a:lnTo>
                  <a:pt x="436318" y="524535"/>
                </a:lnTo>
                <a:lnTo>
                  <a:pt x="439641" y="471977"/>
                </a:lnTo>
                <a:lnTo>
                  <a:pt x="440683" y="421352"/>
                </a:lnTo>
                <a:lnTo>
                  <a:pt x="439443" y="372659"/>
                </a:lnTo>
                <a:lnTo>
                  <a:pt x="435923" y="325898"/>
                </a:lnTo>
                <a:lnTo>
                  <a:pt x="430123" y="281071"/>
                </a:lnTo>
                <a:lnTo>
                  <a:pt x="422043" y="238175"/>
                </a:lnTo>
                <a:lnTo>
                  <a:pt x="408053" y="178856"/>
                </a:lnTo>
                <a:lnTo>
                  <a:pt x="392834" y="128457"/>
                </a:lnTo>
                <a:lnTo>
                  <a:pt x="376389" y="86978"/>
                </a:lnTo>
                <a:lnTo>
                  <a:pt x="339261" y="29609"/>
                </a:lnTo>
                <a:lnTo>
                  <a:pt x="295993" y="2400"/>
                </a:lnTo>
                <a:lnTo>
                  <a:pt x="272183" y="0"/>
                </a:lnTo>
                <a:close/>
              </a:path>
            </a:pathLst>
          </a:custGeom>
          <a:solidFill>
            <a:srgbClr val="75D1E3"/>
          </a:solidFill>
        </p:spPr>
        <p:txBody>
          <a:bodyPr wrap="square" lIns="0" tIns="0" rIns="0" bIns="0" rtlCol="0"/>
          <a:lstStyle/>
          <a:p>
            <a:endParaRPr/>
          </a:p>
        </p:txBody>
      </p:sp>
      <p:sp>
        <p:nvSpPr>
          <p:cNvPr id="13" name="object 13"/>
          <p:cNvSpPr/>
          <p:nvPr/>
        </p:nvSpPr>
        <p:spPr>
          <a:xfrm>
            <a:off x="1336048" y="1937948"/>
            <a:ext cx="36195" cy="36195"/>
          </a:xfrm>
          <a:custGeom>
            <a:avLst/>
            <a:gdLst/>
            <a:ahLst/>
            <a:cxnLst/>
            <a:rect l="l" t="t" r="r" b="b"/>
            <a:pathLst>
              <a:path w="36194" h="36194">
                <a:moveTo>
                  <a:pt x="22606" y="0"/>
                </a:moveTo>
                <a:lnTo>
                  <a:pt x="13081" y="0"/>
                </a:lnTo>
                <a:lnTo>
                  <a:pt x="8928" y="1790"/>
                </a:lnTo>
                <a:lnTo>
                  <a:pt x="1790" y="8928"/>
                </a:lnTo>
                <a:lnTo>
                  <a:pt x="0" y="13080"/>
                </a:lnTo>
                <a:lnTo>
                  <a:pt x="0" y="22605"/>
                </a:lnTo>
                <a:lnTo>
                  <a:pt x="1790" y="26771"/>
                </a:lnTo>
                <a:lnTo>
                  <a:pt x="8928" y="33896"/>
                </a:lnTo>
                <a:lnTo>
                  <a:pt x="13081" y="35686"/>
                </a:lnTo>
                <a:lnTo>
                  <a:pt x="22606" y="35686"/>
                </a:lnTo>
                <a:lnTo>
                  <a:pt x="26771" y="33896"/>
                </a:lnTo>
                <a:lnTo>
                  <a:pt x="33896" y="26771"/>
                </a:lnTo>
                <a:lnTo>
                  <a:pt x="35687" y="22605"/>
                </a:lnTo>
                <a:lnTo>
                  <a:pt x="35687" y="13080"/>
                </a:lnTo>
                <a:lnTo>
                  <a:pt x="33896" y="8928"/>
                </a:lnTo>
                <a:lnTo>
                  <a:pt x="26771" y="1790"/>
                </a:lnTo>
                <a:lnTo>
                  <a:pt x="22606" y="0"/>
                </a:lnTo>
                <a:close/>
              </a:path>
            </a:pathLst>
          </a:custGeom>
          <a:solidFill>
            <a:srgbClr val="8F7D9C"/>
          </a:solidFill>
        </p:spPr>
        <p:txBody>
          <a:bodyPr wrap="square" lIns="0" tIns="0" rIns="0" bIns="0" rtlCol="0"/>
          <a:lstStyle/>
          <a:p>
            <a:endParaRPr/>
          </a:p>
        </p:txBody>
      </p:sp>
      <p:sp>
        <p:nvSpPr>
          <p:cNvPr id="14" name="object 14"/>
          <p:cNvSpPr/>
          <p:nvPr/>
        </p:nvSpPr>
        <p:spPr>
          <a:xfrm>
            <a:off x="1349432" y="2022695"/>
            <a:ext cx="36195" cy="36195"/>
          </a:xfrm>
          <a:custGeom>
            <a:avLst/>
            <a:gdLst/>
            <a:ahLst/>
            <a:cxnLst/>
            <a:rect l="l" t="t" r="r" b="b"/>
            <a:pathLst>
              <a:path w="36194" h="36194">
                <a:moveTo>
                  <a:pt x="22606" y="0"/>
                </a:moveTo>
                <a:lnTo>
                  <a:pt x="13081" y="0"/>
                </a:lnTo>
                <a:lnTo>
                  <a:pt x="8928" y="1790"/>
                </a:lnTo>
                <a:lnTo>
                  <a:pt x="1790" y="8928"/>
                </a:lnTo>
                <a:lnTo>
                  <a:pt x="0" y="13080"/>
                </a:lnTo>
                <a:lnTo>
                  <a:pt x="0" y="22605"/>
                </a:lnTo>
                <a:lnTo>
                  <a:pt x="1790" y="26771"/>
                </a:lnTo>
                <a:lnTo>
                  <a:pt x="8928" y="33896"/>
                </a:lnTo>
                <a:lnTo>
                  <a:pt x="13081" y="35686"/>
                </a:lnTo>
                <a:lnTo>
                  <a:pt x="22606" y="35686"/>
                </a:lnTo>
                <a:lnTo>
                  <a:pt x="26771" y="33896"/>
                </a:lnTo>
                <a:lnTo>
                  <a:pt x="33896" y="26771"/>
                </a:lnTo>
                <a:lnTo>
                  <a:pt x="35687" y="22605"/>
                </a:lnTo>
                <a:lnTo>
                  <a:pt x="35687" y="13080"/>
                </a:lnTo>
                <a:lnTo>
                  <a:pt x="33896" y="8928"/>
                </a:lnTo>
                <a:lnTo>
                  <a:pt x="26771" y="1790"/>
                </a:lnTo>
                <a:lnTo>
                  <a:pt x="22606" y="0"/>
                </a:lnTo>
                <a:close/>
              </a:path>
            </a:pathLst>
          </a:custGeom>
          <a:solidFill>
            <a:srgbClr val="8F7D9C"/>
          </a:solidFill>
        </p:spPr>
        <p:txBody>
          <a:bodyPr wrap="square" lIns="0" tIns="0" rIns="0" bIns="0" rtlCol="0"/>
          <a:lstStyle/>
          <a:p>
            <a:endParaRPr/>
          </a:p>
        </p:txBody>
      </p:sp>
      <p:sp>
        <p:nvSpPr>
          <p:cNvPr id="15" name="object 15"/>
          <p:cNvSpPr/>
          <p:nvPr/>
        </p:nvSpPr>
        <p:spPr>
          <a:xfrm>
            <a:off x="1044348" y="2299233"/>
            <a:ext cx="73660" cy="144780"/>
          </a:xfrm>
          <a:custGeom>
            <a:avLst/>
            <a:gdLst/>
            <a:ahLst/>
            <a:cxnLst/>
            <a:rect l="l" t="t" r="r" b="b"/>
            <a:pathLst>
              <a:path w="73659" h="144780">
                <a:moveTo>
                  <a:pt x="73155" y="0"/>
                </a:moveTo>
                <a:lnTo>
                  <a:pt x="1781" y="0"/>
                </a:lnTo>
                <a:lnTo>
                  <a:pt x="1196" y="1193"/>
                </a:lnTo>
                <a:lnTo>
                  <a:pt x="1196" y="2679"/>
                </a:lnTo>
                <a:lnTo>
                  <a:pt x="1781" y="4457"/>
                </a:lnTo>
                <a:lnTo>
                  <a:pt x="1781" y="19621"/>
                </a:lnTo>
                <a:lnTo>
                  <a:pt x="221" y="54583"/>
                </a:lnTo>
                <a:lnTo>
                  <a:pt x="0" y="82738"/>
                </a:lnTo>
                <a:lnTo>
                  <a:pt x="1116" y="104090"/>
                </a:lnTo>
                <a:lnTo>
                  <a:pt x="16285" y="141560"/>
                </a:lnTo>
                <a:lnTo>
                  <a:pt x="21415" y="144513"/>
                </a:lnTo>
                <a:lnTo>
                  <a:pt x="50853" y="127558"/>
                </a:lnTo>
                <a:lnTo>
                  <a:pt x="57394" y="124002"/>
                </a:lnTo>
                <a:lnTo>
                  <a:pt x="59769" y="116560"/>
                </a:lnTo>
                <a:lnTo>
                  <a:pt x="57978" y="105257"/>
                </a:lnTo>
                <a:lnTo>
                  <a:pt x="57704" y="97459"/>
                </a:lnTo>
                <a:lnTo>
                  <a:pt x="58654" y="89209"/>
                </a:lnTo>
                <a:lnTo>
                  <a:pt x="60829" y="80509"/>
                </a:lnTo>
                <a:lnTo>
                  <a:pt x="64227" y="71361"/>
                </a:lnTo>
                <a:lnTo>
                  <a:pt x="71364" y="53530"/>
                </a:lnTo>
                <a:lnTo>
                  <a:pt x="71035" y="52192"/>
                </a:lnTo>
                <a:lnTo>
                  <a:pt x="71035" y="38805"/>
                </a:lnTo>
                <a:lnTo>
                  <a:pt x="71364" y="26758"/>
                </a:lnTo>
                <a:lnTo>
                  <a:pt x="71961" y="18440"/>
                </a:lnTo>
                <a:lnTo>
                  <a:pt x="72558" y="11010"/>
                </a:lnTo>
                <a:lnTo>
                  <a:pt x="73155" y="4457"/>
                </a:lnTo>
                <a:lnTo>
                  <a:pt x="73155" y="0"/>
                </a:lnTo>
                <a:close/>
              </a:path>
            </a:pathLst>
          </a:custGeom>
          <a:solidFill>
            <a:srgbClr val="AD6B4F"/>
          </a:solidFill>
        </p:spPr>
        <p:txBody>
          <a:bodyPr wrap="square" lIns="0" tIns="0" rIns="0" bIns="0" rtlCol="0"/>
          <a:lstStyle/>
          <a:p>
            <a:endParaRPr/>
          </a:p>
        </p:txBody>
      </p:sp>
      <p:sp>
        <p:nvSpPr>
          <p:cNvPr id="16" name="object 16"/>
          <p:cNvSpPr/>
          <p:nvPr/>
        </p:nvSpPr>
        <p:spPr>
          <a:xfrm>
            <a:off x="1045533" y="1920197"/>
            <a:ext cx="171450" cy="379095"/>
          </a:xfrm>
          <a:custGeom>
            <a:avLst/>
            <a:gdLst/>
            <a:ahLst/>
            <a:cxnLst/>
            <a:rect l="l" t="t" r="r" b="b"/>
            <a:pathLst>
              <a:path w="171450" h="379094">
                <a:moveTo>
                  <a:pt x="116570" y="0"/>
                </a:moveTo>
                <a:lnTo>
                  <a:pt x="70184" y="32937"/>
                </a:lnTo>
                <a:lnTo>
                  <a:pt x="49669" y="71637"/>
                </a:lnTo>
                <a:lnTo>
                  <a:pt x="31655" y="115554"/>
                </a:lnTo>
                <a:lnTo>
                  <a:pt x="17995" y="155295"/>
                </a:lnTo>
                <a:lnTo>
                  <a:pt x="3276" y="223580"/>
                </a:lnTo>
                <a:lnTo>
                  <a:pt x="379" y="288136"/>
                </a:lnTo>
                <a:lnTo>
                  <a:pt x="99" y="328645"/>
                </a:lnTo>
                <a:lnTo>
                  <a:pt x="596" y="374646"/>
                </a:lnTo>
                <a:lnTo>
                  <a:pt x="0" y="375815"/>
                </a:lnTo>
                <a:lnTo>
                  <a:pt x="0" y="377275"/>
                </a:lnTo>
                <a:lnTo>
                  <a:pt x="596" y="379041"/>
                </a:lnTo>
                <a:lnTo>
                  <a:pt x="71970" y="379041"/>
                </a:lnTo>
                <a:lnTo>
                  <a:pt x="71970" y="374646"/>
                </a:lnTo>
                <a:lnTo>
                  <a:pt x="72555" y="370544"/>
                </a:lnTo>
                <a:lnTo>
                  <a:pt x="72859" y="367039"/>
                </a:lnTo>
                <a:lnTo>
                  <a:pt x="72859" y="364105"/>
                </a:lnTo>
                <a:lnTo>
                  <a:pt x="85955" y="301329"/>
                </a:lnTo>
                <a:lnTo>
                  <a:pt x="100264" y="245085"/>
                </a:lnTo>
                <a:lnTo>
                  <a:pt x="115786" y="195374"/>
                </a:lnTo>
                <a:lnTo>
                  <a:pt x="132521" y="152197"/>
                </a:lnTo>
                <a:lnTo>
                  <a:pt x="150541" y="115388"/>
                </a:lnTo>
                <a:lnTo>
                  <a:pt x="167026" y="77403"/>
                </a:lnTo>
                <a:lnTo>
                  <a:pt x="171207" y="46389"/>
                </a:lnTo>
                <a:lnTo>
                  <a:pt x="163012" y="22510"/>
                </a:lnTo>
                <a:lnTo>
                  <a:pt x="142443" y="5762"/>
                </a:lnTo>
                <a:lnTo>
                  <a:pt x="116570" y="0"/>
                </a:lnTo>
                <a:close/>
              </a:path>
            </a:pathLst>
          </a:custGeom>
          <a:solidFill>
            <a:srgbClr val="D6D9E5"/>
          </a:solidFill>
        </p:spPr>
        <p:txBody>
          <a:bodyPr wrap="square" lIns="0" tIns="0" rIns="0" bIns="0" rtlCol="0"/>
          <a:lstStyle/>
          <a:p>
            <a:endParaRPr/>
          </a:p>
        </p:txBody>
      </p:sp>
      <p:sp>
        <p:nvSpPr>
          <p:cNvPr id="17" name="object 17"/>
          <p:cNvSpPr/>
          <p:nvPr/>
        </p:nvSpPr>
        <p:spPr>
          <a:xfrm>
            <a:off x="1298587" y="1377013"/>
            <a:ext cx="168910" cy="90170"/>
          </a:xfrm>
          <a:custGeom>
            <a:avLst/>
            <a:gdLst/>
            <a:ahLst/>
            <a:cxnLst/>
            <a:rect l="l" t="t" r="r" b="b"/>
            <a:pathLst>
              <a:path w="168909" h="90169">
                <a:moveTo>
                  <a:pt x="95278" y="1508"/>
                </a:moveTo>
                <a:lnTo>
                  <a:pt x="85858" y="4741"/>
                </a:lnTo>
                <a:lnTo>
                  <a:pt x="76104" y="12209"/>
                </a:lnTo>
                <a:lnTo>
                  <a:pt x="54472" y="37353"/>
                </a:lnTo>
                <a:lnTo>
                  <a:pt x="40365" y="50011"/>
                </a:lnTo>
                <a:lnTo>
                  <a:pt x="23693" y="61889"/>
                </a:lnTo>
                <a:lnTo>
                  <a:pt x="4457" y="72986"/>
                </a:lnTo>
                <a:lnTo>
                  <a:pt x="4457" y="76554"/>
                </a:lnTo>
                <a:lnTo>
                  <a:pt x="9817" y="78332"/>
                </a:lnTo>
                <a:lnTo>
                  <a:pt x="16052" y="79818"/>
                </a:lnTo>
                <a:lnTo>
                  <a:pt x="23190" y="81012"/>
                </a:lnTo>
                <a:lnTo>
                  <a:pt x="43430" y="85584"/>
                </a:lnTo>
                <a:lnTo>
                  <a:pt x="61328" y="88594"/>
                </a:lnTo>
                <a:lnTo>
                  <a:pt x="76882" y="90042"/>
                </a:lnTo>
                <a:lnTo>
                  <a:pt x="90093" y="89927"/>
                </a:lnTo>
                <a:lnTo>
                  <a:pt x="130236" y="74879"/>
                </a:lnTo>
                <a:lnTo>
                  <a:pt x="165923" y="42210"/>
                </a:lnTo>
                <a:lnTo>
                  <a:pt x="168821" y="30501"/>
                </a:lnTo>
                <a:lnTo>
                  <a:pt x="166814" y="18566"/>
                </a:lnTo>
                <a:lnTo>
                  <a:pt x="161461" y="8477"/>
                </a:lnTo>
                <a:lnTo>
                  <a:pt x="158367" y="5410"/>
                </a:lnTo>
                <a:lnTo>
                  <a:pt x="122212" y="5410"/>
                </a:lnTo>
                <a:lnTo>
                  <a:pt x="113291" y="4800"/>
                </a:lnTo>
                <a:lnTo>
                  <a:pt x="104368" y="2513"/>
                </a:lnTo>
                <a:lnTo>
                  <a:pt x="95278" y="1508"/>
                </a:lnTo>
                <a:close/>
              </a:path>
              <a:path w="168909" h="90169">
                <a:moveTo>
                  <a:pt x="4457" y="68515"/>
                </a:moveTo>
                <a:lnTo>
                  <a:pt x="3276" y="69112"/>
                </a:lnTo>
                <a:lnTo>
                  <a:pt x="1790" y="69709"/>
                </a:lnTo>
                <a:lnTo>
                  <a:pt x="0" y="70306"/>
                </a:lnTo>
                <a:lnTo>
                  <a:pt x="1193" y="70903"/>
                </a:lnTo>
                <a:lnTo>
                  <a:pt x="2679" y="71500"/>
                </a:lnTo>
                <a:lnTo>
                  <a:pt x="4457" y="72097"/>
                </a:lnTo>
                <a:lnTo>
                  <a:pt x="4457" y="68515"/>
                </a:lnTo>
                <a:close/>
              </a:path>
              <a:path w="168909" h="90169">
                <a:moveTo>
                  <a:pt x="148080" y="0"/>
                </a:moveTo>
                <a:lnTo>
                  <a:pt x="140055" y="1612"/>
                </a:lnTo>
                <a:lnTo>
                  <a:pt x="131132" y="4347"/>
                </a:lnTo>
                <a:lnTo>
                  <a:pt x="122212" y="5410"/>
                </a:lnTo>
                <a:lnTo>
                  <a:pt x="158367" y="5410"/>
                </a:lnTo>
                <a:lnTo>
                  <a:pt x="155216" y="2288"/>
                </a:lnTo>
                <a:lnTo>
                  <a:pt x="148080" y="0"/>
                </a:lnTo>
                <a:close/>
              </a:path>
            </a:pathLst>
          </a:custGeom>
          <a:solidFill>
            <a:srgbClr val="825E3D"/>
          </a:solidFill>
        </p:spPr>
        <p:txBody>
          <a:bodyPr wrap="square" lIns="0" tIns="0" rIns="0" bIns="0" rtlCol="0"/>
          <a:lstStyle/>
          <a:p>
            <a:endParaRPr/>
          </a:p>
        </p:txBody>
      </p:sp>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11114" y="2228143"/>
            <a:ext cx="667335" cy="1833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Slide Number Placeholder 17"/>
          <p:cNvSpPr>
            <a:spLocks noGrp="1"/>
          </p:cNvSpPr>
          <p:nvPr>
            <p:ph type="sldNum" sz="quarter" idx="7"/>
          </p:nvPr>
        </p:nvSpPr>
        <p:spPr/>
        <p:txBody>
          <a:bodyPr/>
          <a:lstStyle/>
          <a:p>
            <a:fld id="{B6F15528-21DE-4FAA-801E-634DDDAF4B2B}" type="slidenum">
              <a:rPr lang="en-GB" smtClean="0"/>
              <a:t>21</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0" y="542788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Approaching parental conflict: School’s Experience</a:t>
            </a:r>
            <a:endParaRPr sz="3600" spc="-10" dirty="0">
              <a:solidFill>
                <a:srgbClr val="A70081"/>
              </a:solidFill>
              <a:latin typeface="+mn-lt"/>
            </a:endParaRPr>
          </a:p>
        </p:txBody>
      </p:sp>
      <p:sp>
        <p:nvSpPr>
          <p:cNvPr id="4" name="object 4"/>
          <p:cNvSpPr txBox="1"/>
          <p:nvPr/>
        </p:nvSpPr>
        <p:spPr>
          <a:xfrm>
            <a:off x="1905000" y="1524000"/>
            <a:ext cx="9516705" cy="4021422"/>
          </a:xfrm>
          <a:prstGeom prst="rect">
            <a:avLst/>
          </a:prstGeom>
        </p:spPr>
        <p:txBody>
          <a:bodyPr vert="horz" wrap="square" lIns="0" tIns="12700" rIns="0" bIns="0" rtlCol="0">
            <a:spAutoFit/>
          </a:bodyPr>
          <a:lstStyle/>
          <a:p>
            <a:pPr marL="12700">
              <a:lnSpc>
                <a:spcPts val="3120"/>
              </a:lnSpc>
              <a:spcBef>
                <a:spcPts val="100"/>
              </a:spcBef>
            </a:pPr>
            <a:r>
              <a:rPr lang="en-GB" sz="2400" dirty="0"/>
              <a:t>“I’ve never had anyone tell me to mind my own business. They’ve always been receptive. Shocked and then they’ve got upset, but they’ve come back the next day and said “We didn’t realise [the impact on the child]”. </a:t>
            </a:r>
          </a:p>
          <a:p>
            <a:pPr marL="12700">
              <a:lnSpc>
                <a:spcPts val="3120"/>
              </a:lnSpc>
              <a:spcBef>
                <a:spcPts val="100"/>
              </a:spcBef>
            </a:pPr>
            <a:endParaRPr lang="en-GB" sz="2400" dirty="0"/>
          </a:p>
          <a:p>
            <a:pPr marL="12700">
              <a:lnSpc>
                <a:spcPts val="3120"/>
              </a:lnSpc>
              <a:spcBef>
                <a:spcPts val="100"/>
              </a:spcBef>
            </a:pPr>
            <a:r>
              <a:rPr lang="en-GB" sz="2400" dirty="0"/>
              <a:t>That is usually what happens. We have very few really that we do have to do anything else with but if we do, we do. We have a few families who’ve separated and there’s animosity there so we refer them into Changing Futures North East and see what they can offer.”</a:t>
            </a:r>
          </a:p>
          <a:p>
            <a:pPr marL="12700">
              <a:lnSpc>
                <a:spcPts val="3120"/>
              </a:lnSpc>
              <a:spcBef>
                <a:spcPts val="100"/>
              </a:spcBef>
            </a:pPr>
            <a:endParaRPr lang="en-GB" sz="2400" dirty="0">
              <a:solidFill>
                <a:srgbClr val="0097DB"/>
              </a:solidFill>
              <a:cs typeface="Roboto"/>
            </a:endParaRPr>
          </a:p>
          <a:p>
            <a:pPr marL="12700">
              <a:lnSpc>
                <a:spcPts val="3120"/>
              </a:lnSpc>
              <a:spcBef>
                <a:spcPts val="100"/>
              </a:spcBef>
            </a:pPr>
            <a:r>
              <a:rPr lang="en-GB" sz="2400" dirty="0">
                <a:solidFill>
                  <a:srgbClr val="0097DB"/>
                </a:solidFill>
                <a:cs typeface="Roboto"/>
              </a:rPr>
              <a:t>- PSA, Hartlepool</a:t>
            </a:r>
            <a:endParaRPr sz="3200" dirty="0">
              <a:solidFill>
                <a:srgbClr val="0097DB"/>
              </a:solidFill>
              <a:cs typeface="Roboto"/>
            </a:endParaRPr>
          </a:p>
        </p:txBody>
      </p:sp>
      <p:sp>
        <p:nvSpPr>
          <p:cNvPr id="6" name="object 6"/>
          <p:cNvSpPr/>
          <p:nvPr/>
        </p:nvSpPr>
        <p:spPr>
          <a:xfrm>
            <a:off x="342994" y="1524000"/>
            <a:ext cx="1417901" cy="3892354"/>
          </a:xfrm>
          <a:prstGeom prst="rect">
            <a:avLst/>
          </a:prstGeom>
          <a:blipFill>
            <a:blip r:embed="rId3" cstate="print"/>
            <a:stretch>
              <a:fillRect/>
            </a:stretch>
          </a:blipFill>
        </p:spPr>
        <p:txBody>
          <a:bodyPr wrap="square" lIns="0" tIns="0" rIns="0" bIns="0" rtlCol="0"/>
          <a:lstStyle/>
          <a:p>
            <a:endParaRPr/>
          </a:p>
        </p:txBody>
      </p:sp>
      <p:sp>
        <p:nvSpPr>
          <p:cNvPr id="18" name="Slide Number Placeholder 17"/>
          <p:cNvSpPr>
            <a:spLocks noGrp="1"/>
          </p:cNvSpPr>
          <p:nvPr>
            <p:ph type="sldNum" sz="quarter" idx="7"/>
          </p:nvPr>
        </p:nvSpPr>
        <p:spPr/>
        <p:txBody>
          <a:bodyPr/>
          <a:lstStyle/>
          <a:p>
            <a:fld id="{B6F15528-21DE-4FAA-801E-634DDDAF4B2B}" type="slidenum">
              <a:rPr lang="en-GB" smtClean="0"/>
              <a:t>22</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160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C68E2-38A8-4972-B56A-26766F67665D}"/>
              </a:ext>
            </a:extLst>
          </p:cNvPr>
          <p:cNvSpPr>
            <a:spLocks noGrp="1"/>
          </p:cNvSpPr>
          <p:nvPr>
            <p:ph type="title"/>
          </p:nvPr>
        </p:nvSpPr>
        <p:spPr>
          <a:xfrm>
            <a:off x="563299" y="420747"/>
            <a:ext cx="11071750" cy="553998"/>
          </a:xfrm>
        </p:spPr>
        <p:txBody>
          <a:bodyPr/>
          <a:lstStyle/>
          <a:p>
            <a:r>
              <a:rPr lang="en-GB" sz="3600" dirty="0" smtClean="0">
                <a:solidFill>
                  <a:srgbClr val="A70081"/>
                </a:solidFill>
                <a:latin typeface="+mn-lt"/>
              </a:rPr>
              <a:t>Thinking about parental conflict: Case Study </a:t>
            </a:r>
            <a:endParaRPr lang="en-GB" sz="3600" dirty="0">
              <a:solidFill>
                <a:srgbClr val="A70081"/>
              </a:solidFill>
              <a:latin typeface="+mn-lt"/>
            </a:endParaRPr>
          </a:p>
        </p:txBody>
      </p:sp>
      <p:sp>
        <p:nvSpPr>
          <p:cNvPr id="5" name="Slide Number Placeholder 4">
            <a:extLst>
              <a:ext uri="{FF2B5EF4-FFF2-40B4-BE49-F238E27FC236}">
                <a16:creationId xmlns:a16="http://schemas.microsoft.com/office/drawing/2014/main" id="{859A6AFD-8AE4-482F-95E3-C170CF6058CC}"/>
              </a:ext>
            </a:extLst>
          </p:cNvPr>
          <p:cNvSpPr>
            <a:spLocks noGrp="1"/>
          </p:cNvSpPr>
          <p:nvPr>
            <p:ph type="sldNum" sz="quarter" idx="7"/>
          </p:nvPr>
        </p:nvSpPr>
        <p:spPr/>
        <p:txBody>
          <a:bodyPr/>
          <a:lstStyle/>
          <a:p>
            <a:fld id="{B6F15528-21DE-4FAA-801E-634DDDAF4B2B}" type="slidenum">
              <a:rPr lang="en-GB" smtClean="0"/>
              <a:t>23</a:t>
            </a:fld>
            <a:endParaRPr lang="en-GB"/>
          </a:p>
        </p:txBody>
      </p:sp>
      <p:pic>
        <p:nvPicPr>
          <p:cNvPr id="6"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a:extLst>
              <a:ext uri="{FF2B5EF4-FFF2-40B4-BE49-F238E27FC236}">
                <a16:creationId xmlns:a16="http://schemas.microsoft.com/office/drawing/2014/main" id="{29ECDD72-0D01-4D1C-A875-5E16F8F10618}"/>
              </a:ext>
            </a:extLst>
          </p:cNvPr>
          <p:cNvSpPr>
            <a:spLocks noGrp="1"/>
          </p:cNvSpPr>
          <p:nvPr>
            <p:ph idx="4294967295"/>
          </p:nvPr>
        </p:nvSpPr>
        <p:spPr>
          <a:xfrm>
            <a:off x="563299" y="1198099"/>
            <a:ext cx="10515600" cy="4739759"/>
          </a:xfrm>
          <a:prstGeom prst="rect">
            <a:avLst/>
          </a:prstGeom>
        </p:spPr>
        <p:txBody>
          <a:bodyPr/>
          <a:lstStyle/>
          <a:p>
            <a:pPr marL="0" indent="0">
              <a:buNone/>
            </a:pPr>
            <a:r>
              <a:rPr lang="en-GB" sz="2800" dirty="0" smtClean="0">
                <a:solidFill>
                  <a:srgbClr val="0097DB"/>
                </a:solidFill>
                <a:latin typeface="+mn-lt"/>
                <a:ea typeface="Roboto" pitchFamily="2" charset="0"/>
              </a:rPr>
              <a:t>In small groups read the case study and map out the information about the family onto the blank VSA model, thinking about: </a:t>
            </a:r>
          </a:p>
          <a:p>
            <a:pPr marL="457200" indent="-457200">
              <a:buFont typeface="Arial" panose="020B0604020202020204" pitchFamily="34" charset="0"/>
              <a:buChar char="•"/>
            </a:pPr>
            <a:r>
              <a:rPr lang="en-GB" sz="2800" dirty="0" smtClean="0">
                <a:solidFill>
                  <a:srgbClr val="0097DB"/>
                </a:solidFill>
                <a:latin typeface="+mn-lt"/>
                <a:ea typeface="Roboto" pitchFamily="2" charset="0"/>
              </a:rPr>
              <a:t>What do we know?</a:t>
            </a:r>
          </a:p>
          <a:p>
            <a:pPr marL="457200" indent="-457200">
              <a:buFont typeface="Arial" panose="020B0604020202020204" pitchFamily="34" charset="0"/>
              <a:buChar char="•"/>
            </a:pPr>
            <a:r>
              <a:rPr lang="en-GB" sz="2800" dirty="0" smtClean="0">
                <a:solidFill>
                  <a:srgbClr val="0097DB"/>
                </a:solidFill>
                <a:latin typeface="+mn-lt"/>
                <a:ea typeface="Roboto" pitchFamily="2" charset="0"/>
              </a:rPr>
              <a:t>What might we need to know and what questions will we ask to find out? </a:t>
            </a:r>
          </a:p>
          <a:p>
            <a:pPr marL="457200" indent="-457200">
              <a:buFont typeface="Arial" panose="020B0604020202020204" pitchFamily="34" charset="0"/>
              <a:buChar char="•"/>
            </a:pPr>
            <a:endParaRPr lang="en-GB" sz="2800" dirty="0">
              <a:solidFill>
                <a:srgbClr val="0097DB"/>
              </a:solidFill>
              <a:latin typeface="+mn-lt"/>
              <a:ea typeface="Roboto" pitchFamily="2" charset="0"/>
            </a:endParaRPr>
          </a:p>
          <a:p>
            <a:pPr marL="457200" indent="-457200">
              <a:buFont typeface="Arial" panose="020B0604020202020204" pitchFamily="34" charset="0"/>
              <a:buChar char="•"/>
            </a:pPr>
            <a:endParaRPr lang="en-GB" sz="2800" dirty="0" smtClean="0">
              <a:solidFill>
                <a:srgbClr val="0097DB"/>
              </a:solidFill>
              <a:latin typeface="+mn-lt"/>
              <a:ea typeface="Roboto" pitchFamily="2" charset="0"/>
            </a:endParaRPr>
          </a:p>
          <a:p>
            <a:r>
              <a:rPr lang="en-GB" sz="2800" dirty="0" smtClean="0">
                <a:solidFill>
                  <a:srgbClr val="0097DB"/>
                </a:solidFill>
                <a:latin typeface="+mn-lt"/>
                <a:ea typeface="Roboto" pitchFamily="2" charset="0"/>
              </a:rPr>
              <a:t>What would be a helpful</a:t>
            </a:r>
          </a:p>
          <a:p>
            <a:r>
              <a:rPr lang="en-GB" sz="2800" dirty="0">
                <a:solidFill>
                  <a:srgbClr val="0097DB"/>
                </a:solidFill>
                <a:latin typeface="+mn-lt"/>
                <a:ea typeface="Roboto" pitchFamily="2" charset="0"/>
              </a:rPr>
              <a:t>r</a:t>
            </a:r>
            <a:r>
              <a:rPr lang="en-GB" sz="2800" dirty="0" smtClean="0">
                <a:solidFill>
                  <a:srgbClr val="0097DB"/>
                </a:solidFill>
                <a:latin typeface="+mn-lt"/>
                <a:ea typeface="Roboto" pitchFamily="2" charset="0"/>
              </a:rPr>
              <a:t>esponse to this situation </a:t>
            </a:r>
          </a:p>
          <a:p>
            <a:r>
              <a:rPr lang="en-GB" sz="2800" dirty="0">
                <a:solidFill>
                  <a:srgbClr val="0097DB"/>
                </a:solidFill>
                <a:latin typeface="+mn-lt"/>
                <a:ea typeface="Roboto" pitchFamily="2" charset="0"/>
              </a:rPr>
              <a:t>f</a:t>
            </a:r>
            <a:r>
              <a:rPr lang="en-GB" sz="2800" dirty="0" smtClean="0">
                <a:solidFill>
                  <a:srgbClr val="0097DB"/>
                </a:solidFill>
                <a:latin typeface="+mn-lt"/>
                <a:ea typeface="Roboto" pitchFamily="2" charset="0"/>
              </a:rPr>
              <a:t>rom us as a school? </a:t>
            </a:r>
            <a:endParaRPr lang="en-GB" sz="2800" dirty="0">
              <a:solidFill>
                <a:srgbClr val="0097DB"/>
              </a:solidFill>
              <a:latin typeface="+mn-lt"/>
              <a:ea typeface="Roboto" pitchFamily="2" charset="0"/>
            </a:endParaRPr>
          </a:p>
          <a:p>
            <a:pPr marL="0" indent="0">
              <a:buNone/>
            </a:pPr>
            <a:endParaRPr lang="en-GB" sz="2800" dirty="0">
              <a:latin typeface="Roboto" pitchFamily="2" charset="0"/>
              <a:ea typeface="Roboto" pitchFamily="2" charset="0"/>
            </a:endParaRPr>
          </a:p>
        </p:txBody>
      </p:sp>
      <p:sp>
        <p:nvSpPr>
          <p:cNvPr id="9" name="object 2"/>
          <p:cNvSpPr/>
          <p:nvPr/>
        </p:nvSpPr>
        <p:spPr>
          <a:xfrm>
            <a:off x="5398231" y="3417794"/>
            <a:ext cx="6687866" cy="2163018"/>
          </a:xfrm>
          <a:prstGeom prst="rect">
            <a:avLst/>
          </a:prstGeom>
          <a:blipFill>
            <a:blip r:embed="rId4" cstate="print"/>
            <a:stretch>
              <a:fillRect/>
            </a:stretch>
          </a:blipFill>
        </p:spPr>
        <p:txBody>
          <a:bodyPr wrap="square" lIns="0" tIns="0" rIns="0" bIns="0" rtlCol="0"/>
          <a:lstStyle/>
          <a:p>
            <a:endParaRPr/>
          </a:p>
        </p:txBody>
      </p:sp>
      <p:sp>
        <p:nvSpPr>
          <p:cNvPr id="15" name="object 8"/>
          <p:cNvSpPr/>
          <p:nvPr/>
        </p:nvSpPr>
        <p:spPr>
          <a:xfrm>
            <a:off x="5331273" y="3039856"/>
            <a:ext cx="1535802" cy="1014083"/>
          </a:xfrm>
          <a:custGeom>
            <a:avLst/>
            <a:gdLst/>
            <a:ahLst/>
            <a:cxnLst/>
            <a:rect l="l" t="t" r="r" b="b"/>
            <a:pathLst>
              <a:path w="2433954" h="1575435">
                <a:moveTo>
                  <a:pt x="2325598" y="0"/>
                </a:moveTo>
                <a:lnTo>
                  <a:pt x="108000" y="0"/>
                </a:lnTo>
                <a:lnTo>
                  <a:pt x="45562" y="1687"/>
                </a:lnTo>
                <a:lnTo>
                  <a:pt x="13500" y="13500"/>
                </a:lnTo>
                <a:lnTo>
                  <a:pt x="1687" y="45562"/>
                </a:lnTo>
                <a:lnTo>
                  <a:pt x="0" y="108000"/>
                </a:lnTo>
                <a:lnTo>
                  <a:pt x="0" y="1467002"/>
                </a:lnTo>
                <a:lnTo>
                  <a:pt x="1687" y="1529440"/>
                </a:lnTo>
                <a:lnTo>
                  <a:pt x="13500" y="1561503"/>
                </a:lnTo>
                <a:lnTo>
                  <a:pt x="45562" y="1573315"/>
                </a:lnTo>
                <a:lnTo>
                  <a:pt x="108000" y="1575003"/>
                </a:lnTo>
                <a:lnTo>
                  <a:pt x="2325598" y="1575003"/>
                </a:lnTo>
                <a:lnTo>
                  <a:pt x="2388036" y="1573315"/>
                </a:lnTo>
                <a:lnTo>
                  <a:pt x="2420099" y="1561503"/>
                </a:lnTo>
                <a:lnTo>
                  <a:pt x="2431911" y="1529440"/>
                </a:lnTo>
                <a:lnTo>
                  <a:pt x="2433599" y="1467002"/>
                </a:lnTo>
                <a:lnTo>
                  <a:pt x="2433599" y="108000"/>
                </a:lnTo>
                <a:lnTo>
                  <a:pt x="2431911" y="45562"/>
                </a:lnTo>
                <a:lnTo>
                  <a:pt x="2420099" y="13500"/>
                </a:lnTo>
                <a:lnTo>
                  <a:pt x="2388036" y="1687"/>
                </a:lnTo>
                <a:lnTo>
                  <a:pt x="2325598" y="0"/>
                </a:lnTo>
                <a:close/>
              </a:path>
            </a:pathLst>
          </a:custGeom>
          <a:solidFill>
            <a:srgbClr val="6B4F7A"/>
          </a:solidFill>
        </p:spPr>
        <p:txBody>
          <a:bodyPr wrap="square" lIns="0" tIns="0" rIns="0" bIns="0" rtlCol="0"/>
          <a:lstStyle/>
          <a:p>
            <a:endParaRPr/>
          </a:p>
        </p:txBody>
      </p:sp>
      <p:sp>
        <p:nvSpPr>
          <p:cNvPr id="23" name="Oval 22"/>
          <p:cNvSpPr/>
          <p:nvPr/>
        </p:nvSpPr>
        <p:spPr>
          <a:xfrm>
            <a:off x="10854479" y="3698026"/>
            <a:ext cx="1089031" cy="1089031"/>
          </a:xfrm>
          <a:prstGeom prst="ellipse">
            <a:avLst/>
          </a:prstGeom>
          <a:solidFill>
            <a:srgbClr val="B5A6BD"/>
          </a:solidFill>
          <a:ln>
            <a:solidFill>
              <a:srgbClr val="B5A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bject 2"/>
          <p:cNvSpPr/>
          <p:nvPr/>
        </p:nvSpPr>
        <p:spPr>
          <a:xfrm rot="16200000">
            <a:off x="4788734" y="4186235"/>
            <a:ext cx="914400" cy="533400"/>
          </a:xfrm>
          <a:prstGeom prst="rect">
            <a:avLst/>
          </a:prstGeom>
          <a:blipFill>
            <a:blip r:embed="rId4" cstate="print"/>
            <a:srcRect/>
            <a:stretch>
              <a:fillRect l="-130700" t="-122249" r="-500694" b="-183267"/>
            </a:stretch>
          </a:blipFill>
        </p:spPr>
        <p:txBody>
          <a:bodyPr wrap="square" lIns="0" tIns="0" rIns="0" bIns="0" rtlCol="0"/>
          <a:lstStyle/>
          <a:p>
            <a:endParaRPr/>
          </a:p>
        </p:txBody>
      </p:sp>
    </p:spTree>
    <p:extLst>
      <p:ext uri="{BB962C8B-B14F-4D97-AF65-F5344CB8AC3E}">
        <p14:creationId xmlns:p14="http://schemas.microsoft.com/office/powerpoint/2010/main" val="35227863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Having helpful conversations</a:t>
            </a:r>
            <a:endParaRPr sz="3600" spc="-10" dirty="0">
              <a:solidFill>
                <a:srgbClr val="A70081"/>
              </a:solidFill>
              <a:latin typeface="+mn-lt"/>
            </a:endParaRPr>
          </a:p>
        </p:txBody>
      </p:sp>
      <p:sp>
        <p:nvSpPr>
          <p:cNvPr id="4" name="object 4"/>
          <p:cNvSpPr txBox="1"/>
          <p:nvPr/>
        </p:nvSpPr>
        <p:spPr>
          <a:xfrm>
            <a:off x="2668684" y="1752600"/>
            <a:ext cx="9296400" cy="3736920"/>
          </a:xfrm>
          <a:prstGeom prst="rect">
            <a:avLst/>
          </a:prstGeom>
        </p:spPr>
        <p:txBody>
          <a:bodyPr vert="horz" wrap="square" lIns="0" tIns="12700" rIns="0" bIns="0" rtlCol="0">
            <a:spAutoFit/>
          </a:bodyPr>
          <a:lstStyle/>
          <a:p>
            <a:pPr fontAlgn="base"/>
            <a:r>
              <a:rPr lang="en-GB" sz="3200" dirty="0" smtClean="0">
                <a:ea typeface="Roboto" panose="02000000000000000000" pitchFamily="2" charset="0"/>
              </a:rPr>
              <a:t>If you suspect parents are experiencing conflict in their relationship asking them a question like “How are things between the two of you?” can make them feel they have the space or permission to talk about it. </a:t>
            </a:r>
          </a:p>
          <a:p>
            <a:pPr fontAlgn="base"/>
            <a:endParaRPr lang="en-GB" sz="3200" b="1" dirty="0">
              <a:ea typeface="Roboto" panose="02000000000000000000" pitchFamily="2" charset="0"/>
            </a:endParaRPr>
          </a:p>
          <a:p>
            <a:pPr fontAlgn="base"/>
            <a:r>
              <a:rPr lang="en-GB" sz="3200" b="1" dirty="0" smtClean="0">
                <a:ea typeface="Roboto" panose="02000000000000000000" pitchFamily="2" charset="0"/>
              </a:rPr>
              <a:t>The Brief Encounters Model </a:t>
            </a:r>
            <a:r>
              <a:rPr lang="en-GB" sz="3200" dirty="0" smtClean="0">
                <a:ea typeface="Roboto" panose="02000000000000000000" pitchFamily="2" charset="0"/>
              </a:rPr>
              <a:t>can help you work with parents to respond to relationship issues. </a:t>
            </a:r>
            <a:endParaRPr lang="en-GB" sz="3200" b="1" dirty="0">
              <a:ea typeface="Roboto" panose="02000000000000000000" pitchFamily="2" charset="0"/>
            </a:endParaRP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24</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4"/>
          <a:srcRect l="18735" t="12593" r="65444" b="20370"/>
          <a:stretch/>
        </p:blipFill>
        <p:spPr>
          <a:xfrm>
            <a:off x="381000" y="1081133"/>
            <a:ext cx="2287684" cy="5448300"/>
          </a:xfrm>
          <a:prstGeom prst="rect">
            <a:avLst/>
          </a:prstGeom>
        </p:spPr>
      </p:pic>
    </p:spTree>
    <p:extLst>
      <p:ext uri="{BB962C8B-B14F-4D97-AF65-F5344CB8AC3E}">
        <p14:creationId xmlns:p14="http://schemas.microsoft.com/office/powerpoint/2010/main" val="1640237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8444" t="13302" r="65735" b="66248"/>
          <a:stretch/>
        </p:blipFill>
        <p:spPr>
          <a:xfrm>
            <a:off x="9146316" y="926014"/>
            <a:ext cx="2890968" cy="2100370"/>
          </a:xfrm>
          <a:prstGeom prst="rect">
            <a:avLst/>
          </a:prstGeom>
        </p:spPr>
      </p:pic>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Having helpful conversations: Recognise</a:t>
            </a:r>
            <a:endParaRPr sz="3600" spc="-10" dirty="0">
              <a:solidFill>
                <a:srgbClr val="A70081"/>
              </a:solidFill>
              <a:latin typeface="+mn-lt"/>
            </a:endParaRPr>
          </a:p>
        </p:txBody>
      </p:sp>
      <p:sp>
        <p:nvSpPr>
          <p:cNvPr id="4" name="object 4"/>
          <p:cNvSpPr txBox="1"/>
          <p:nvPr/>
        </p:nvSpPr>
        <p:spPr>
          <a:xfrm>
            <a:off x="563299" y="1032954"/>
            <a:ext cx="8707346" cy="5152693"/>
          </a:xfrm>
          <a:prstGeom prst="rect">
            <a:avLst/>
          </a:prstGeom>
        </p:spPr>
        <p:txBody>
          <a:bodyPr vert="horz" wrap="square" lIns="0" tIns="12700" rIns="0" bIns="0" rtlCol="0">
            <a:spAutoFit/>
          </a:bodyPr>
          <a:lstStyle/>
          <a:p>
            <a:pPr fontAlgn="base"/>
            <a:r>
              <a:rPr lang="en-GB" sz="3600" b="1" dirty="0" smtClean="0">
                <a:solidFill>
                  <a:srgbClr val="A70081"/>
                </a:solidFill>
                <a:ea typeface="Roboto" panose="02000000000000000000" pitchFamily="2" charset="0"/>
              </a:rPr>
              <a:t>Recognise </a:t>
            </a:r>
            <a:r>
              <a:rPr lang="en-GB" sz="2800" dirty="0" smtClean="0">
                <a:ea typeface="Roboto" panose="02000000000000000000" pitchFamily="2" charset="0"/>
              </a:rPr>
              <a:t>the signs of relationship distress &amp; offer to help. Signs can be things parents might say to you. </a:t>
            </a:r>
          </a:p>
          <a:p>
            <a:pPr fontAlgn="base"/>
            <a:r>
              <a:rPr lang="en-GB" sz="2800" b="1" dirty="0" smtClean="0">
                <a:ea typeface="Roboto" panose="02000000000000000000" pitchFamily="2" charset="0"/>
              </a:rPr>
              <a:t>“He’s doing my head in.” “We argue about everything.” </a:t>
            </a:r>
            <a:r>
              <a:rPr lang="en-GB" sz="2800" dirty="0" smtClean="0">
                <a:ea typeface="Roboto" panose="02000000000000000000" pitchFamily="2" charset="0"/>
              </a:rPr>
              <a:t>or things you notice like a parent looking distressed or sad. You may have noticed that the child is displaying some of the behaviours that have been outlined. </a:t>
            </a:r>
          </a:p>
          <a:p>
            <a:pPr fontAlgn="base"/>
            <a:endParaRPr lang="en-GB" sz="2800" dirty="0" smtClean="0">
              <a:ea typeface="Roboto" panose="02000000000000000000" pitchFamily="2" charset="0"/>
            </a:endParaRPr>
          </a:p>
          <a:p>
            <a:pPr fontAlgn="base"/>
            <a:r>
              <a:rPr lang="en-GB" sz="2800" dirty="0" smtClean="0">
                <a:ea typeface="Roboto" panose="02000000000000000000" pitchFamily="2" charset="0"/>
              </a:rPr>
              <a:t>Once you have acknowledged their concerns be clear about the support you can offer and when. If you are busy now, say when you will be available. Be clear about what you can offer. </a:t>
            </a:r>
            <a:endParaRPr lang="en-GB" sz="2800" dirty="0">
              <a:ea typeface="Roboto" panose="02000000000000000000" pitchFamily="2" charset="0"/>
            </a:endParaRP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25</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8677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Having helpful conversations: Respond</a:t>
            </a:r>
            <a:endParaRPr sz="3600" spc="-10" dirty="0">
              <a:solidFill>
                <a:srgbClr val="A70081"/>
              </a:solidFill>
              <a:latin typeface="+mn-lt"/>
            </a:endParaRPr>
          </a:p>
        </p:txBody>
      </p:sp>
      <p:sp>
        <p:nvSpPr>
          <p:cNvPr id="4" name="object 4"/>
          <p:cNvSpPr txBox="1"/>
          <p:nvPr/>
        </p:nvSpPr>
        <p:spPr>
          <a:xfrm>
            <a:off x="541528" y="951414"/>
            <a:ext cx="8707346" cy="6014467"/>
          </a:xfrm>
          <a:prstGeom prst="rect">
            <a:avLst/>
          </a:prstGeom>
        </p:spPr>
        <p:txBody>
          <a:bodyPr vert="horz" wrap="square" lIns="0" tIns="12700" rIns="0" bIns="0" rtlCol="0">
            <a:spAutoFit/>
          </a:bodyPr>
          <a:lstStyle/>
          <a:p>
            <a:pPr fontAlgn="base"/>
            <a:r>
              <a:rPr lang="en-GB" sz="3600" b="1" dirty="0" smtClean="0">
                <a:solidFill>
                  <a:srgbClr val="E3B55C"/>
                </a:solidFill>
                <a:ea typeface="Roboto" panose="02000000000000000000" pitchFamily="2" charset="0"/>
              </a:rPr>
              <a:t>Respond</a:t>
            </a:r>
            <a:r>
              <a:rPr lang="en-GB" sz="3600" b="1" dirty="0" smtClean="0">
                <a:solidFill>
                  <a:srgbClr val="A70081"/>
                </a:solidFill>
                <a:ea typeface="Roboto" panose="02000000000000000000" pitchFamily="2" charset="0"/>
              </a:rPr>
              <a:t> </a:t>
            </a:r>
            <a:r>
              <a:rPr lang="en-GB" sz="2800" dirty="0" smtClean="0">
                <a:ea typeface="Roboto" panose="02000000000000000000" pitchFamily="2" charset="0"/>
              </a:rPr>
              <a:t>using active listening skills to help you and the parent understand what is going on for them. This will help you decide how best they could be supported</a:t>
            </a:r>
            <a:r>
              <a:rPr lang="en-GB" sz="2800" dirty="0">
                <a:ea typeface="Roboto" panose="02000000000000000000" pitchFamily="2" charset="0"/>
              </a:rPr>
              <a:t>. Encourage them to particularly think about</a:t>
            </a:r>
          </a:p>
          <a:p>
            <a:pPr fontAlgn="base"/>
            <a:r>
              <a:rPr lang="en-GB" sz="2800" dirty="0">
                <a:ea typeface="Roboto" panose="02000000000000000000" pitchFamily="2" charset="0"/>
              </a:rPr>
              <a:t>the effect their conflict may be having on</a:t>
            </a:r>
          </a:p>
          <a:p>
            <a:pPr fontAlgn="base"/>
            <a:r>
              <a:rPr lang="en-GB" sz="2800" dirty="0">
                <a:ea typeface="Roboto" panose="02000000000000000000" pitchFamily="2" charset="0"/>
              </a:rPr>
              <a:t>their </a:t>
            </a:r>
            <a:r>
              <a:rPr lang="en-GB" sz="2800" dirty="0" smtClean="0">
                <a:ea typeface="Roboto" panose="02000000000000000000" pitchFamily="2" charset="0"/>
              </a:rPr>
              <a:t>child/children.</a:t>
            </a:r>
          </a:p>
          <a:p>
            <a:pPr fontAlgn="base"/>
            <a:endParaRPr lang="en-GB" sz="2800" dirty="0">
              <a:ea typeface="Roboto" panose="02000000000000000000" pitchFamily="2" charset="0"/>
            </a:endParaRPr>
          </a:p>
          <a:p>
            <a:pPr fontAlgn="base"/>
            <a:r>
              <a:rPr lang="en-GB" sz="2800" dirty="0" smtClean="0">
                <a:ea typeface="Roboto" panose="02000000000000000000" pitchFamily="2" charset="0"/>
              </a:rPr>
              <a:t>Keep </a:t>
            </a:r>
            <a:r>
              <a:rPr lang="en-GB" sz="2800" dirty="0">
                <a:ea typeface="Roboto" panose="02000000000000000000" pitchFamily="2" charset="0"/>
              </a:rPr>
              <a:t>in mind how your personal experience</a:t>
            </a:r>
          </a:p>
          <a:p>
            <a:pPr fontAlgn="base"/>
            <a:r>
              <a:rPr lang="en-GB" sz="2800" dirty="0">
                <a:ea typeface="Roboto" panose="02000000000000000000" pitchFamily="2" charset="0"/>
              </a:rPr>
              <a:t>might affect the support you can give. You</a:t>
            </a:r>
          </a:p>
          <a:p>
            <a:pPr fontAlgn="base"/>
            <a:r>
              <a:rPr lang="en-GB" sz="2800" dirty="0">
                <a:ea typeface="Roboto" panose="02000000000000000000" pitchFamily="2" charset="0"/>
              </a:rPr>
              <a:t>might want to avoid certain discussion or</a:t>
            </a:r>
          </a:p>
          <a:p>
            <a:pPr fontAlgn="base"/>
            <a:r>
              <a:rPr lang="en-GB" sz="2800" dirty="0">
                <a:ea typeface="Roboto" panose="02000000000000000000" pitchFamily="2" charset="0"/>
              </a:rPr>
              <a:t>have some biases. Take some time out to</a:t>
            </a:r>
          </a:p>
          <a:p>
            <a:pPr fontAlgn="base"/>
            <a:r>
              <a:rPr lang="en-GB" sz="2800" dirty="0">
                <a:ea typeface="Roboto" panose="02000000000000000000" pitchFamily="2" charset="0"/>
              </a:rPr>
              <a:t>reflect on your work. </a:t>
            </a:r>
            <a:endParaRPr lang="en-GB" sz="2800" dirty="0" smtClean="0">
              <a:ea typeface="Roboto" panose="02000000000000000000" pitchFamily="2" charset="0"/>
            </a:endParaRPr>
          </a:p>
          <a:p>
            <a:pPr fontAlgn="base"/>
            <a:endParaRPr lang="en-GB" sz="2800" dirty="0">
              <a:latin typeface="Roboto" panose="02000000000000000000" pitchFamily="2" charset="0"/>
              <a:ea typeface="Roboto" panose="02000000000000000000" pitchFamily="2" charset="0"/>
            </a:endParaRP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26</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rotWithShape="1">
          <a:blip r:embed="rId4"/>
          <a:srcRect l="18735" t="33980" r="65444" b="40704"/>
          <a:stretch/>
        </p:blipFill>
        <p:spPr>
          <a:xfrm>
            <a:off x="9187109" y="951414"/>
            <a:ext cx="2500086" cy="2248422"/>
          </a:xfrm>
          <a:prstGeom prst="rect">
            <a:avLst/>
          </a:prstGeom>
        </p:spPr>
      </p:pic>
    </p:spTree>
    <p:extLst>
      <p:ext uri="{BB962C8B-B14F-4D97-AF65-F5344CB8AC3E}">
        <p14:creationId xmlns:p14="http://schemas.microsoft.com/office/powerpoint/2010/main" val="2812789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l="18735" t="59296" r="65444" b="20370"/>
          <a:stretch/>
        </p:blipFill>
        <p:spPr>
          <a:xfrm>
            <a:off x="9270645" y="926014"/>
            <a:ext cx="2895600" cy="2091794"/>
          </a:xfrm>
          <a:prstGeom prst="rect">
            <a:avLst/>
          </a:prstGeom>
        </p:spPr>
      </p:pic>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Having helpful conversations: Review</a:t>
            </a:r>
            <a:endParaRPr sz="3600" spc="-10" dirty="0">
              <a:solidFill>
                <a:srgbClr val="A70081"/>
              </a:solidFill>
              <a:latin typeface="+mn-lt"/>
            </a:endParaRPr>
          </a:p>
        </p:txBody>
      </p:sp>
      <p:sp>
        <p:nvSpPr>
          <p:cNvPr id="4" name="object 4"/>
          <p:cNvSpPr txBox="1"/>
          <p:nvPr/>
        </p:nvSpPr>
        <p:spPr>
          <a:xfrm>
            <a:off x="563299" y="1168408"/>
            <a:ext cx="8707346" cy="4721805"/>
          </a:xfrm>
          <a:prstGeom prst="rect">
            <a:avLst/>
          </a:prstGeom>
        </p:spPr>
        <p:txBody>
          <a:bodyPr vert="horz" wrap="square" lIns="0" tIns="12700" rIns="0" bIns="0" rtlCol="0">
            <a:spAutoFit/>
          </a:bodyPr>
          <a:lstStyle/>
          <a:p>
            <a:pPr fontAlgn="base"/>
            <a:r>
              <a:rPr lang="en-GB" sz="3600" b="1" dirty="0" smtClean="0">
                <a:solidFill>
                  <a:srgbClr val="169BD8"/>
                </a:solidFill>
                <a:ea typeface="Roboto" panose="02000000000000000000" pitchFamily="2" charset="0"/>
              </a:rPr>
              <a:t>Review</a:t>
            </a:r>
            <a:r>
              <a:rPr lang="en-GB" sz="3600" b="1" dirty="0" smtClean="0">
                <a:solidFill>
                  <a:srgbClr val="A70081"/>
                </a:solidFill>
                <a:ea typeface="Roboto" panose="02000000000000000000" pitchFamily="2" charset="0"/>
              </a:rPr>
              <a:t> </a:t>
            </a:r>
            <a:r>
              <a:rPr lang="en-GB" sz="2800" dirty="0" smtClean="0">
                <a:ea typeface="Roboto" panose="02000000000000000000" pitchFamily="2" charset="0"/>
              </a:rPr>
              <a:t>how far they have come and what the next steps might be. Make sure they are able to move forward and are happy with the outcome of the discussion. Make them aware that the school are here to help them if they need support in the future. </a:t>
            </a:r>
          </a:p>
          <a:p>
            <a:pPr fontAlgn="base"/>
            <a:endParaRPr lang="en-GB" sz="2800" dirty="0">
              <a:ea typeface="Roboto" panose="02000000000000000000" pitchFamily="2" charset="0"/>
            </a:endParaRPr>
          </a:p>
          <a:p>
            <a:pPr fontAlgn="base"/>
            <a:r>
              <a:rPr lang="en-GB" sz="2800" dirty="0" smtClean="0">
                <a:ea typeface="Roboto" panose="02000000000000000000" pitchFamily="2" charset="0"/>
              </a:rPr>
              <a:t>You may decide with the parents that they need more specialist help. In that case, you would need to signpost or refer on to another service. Details of services in Hartlepool are available in your school pack. </a:t>
            </a:r>
            <a:endParaRPr lang="en-GB" sz="2800" dirty="0">
              <a:ea typeface="Roboto" panose="02000000000000000000" pitchFamily="2" charset="0"/>
            </a:endParaRP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27</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1397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How can our school support </a:t>
            </a:r>
            <a:r>
              <a:rPr lang="en-GB" sz="3600" spc="-10" dirty="0">
                <a:solidFill>
                  <a:srgbClr val="A70081"/>
                </a:solidFill>
                <a:latin typeface="+mn-lt"/>
              </a:rPr>
              <a:t>parental </a:t>
            </a:r>
            <a:r>
              <a:rPr lang="en-GB" sz="3600" spc="-10" dirty="0" smtClean="0">
                <a:solidFill>
                  <a:srgbClr val="A70081"/>
                </a:solidFill>
                <a:latin typeface="+mn-lt"/>
              </a:rPr>
              <a:t>relationships?</a:t>
            </a:r>
            <a:endParaRPr sz="3600" spc="-10" dirty="0">
              <a:solidFill>
                <a:srgbClr val="A70081"/>
              </a:solidFill>
              <a:latin typeface="+mn-lt"/>
            </a:endParaRPr>
          </a:p>
        </p:txBody>
      </p:sp>
      <p:sp>
        <p:nvSpPr>
          <p:cNvPr id="4" name="object 4"/>
          <p:cNvSpPr txBox="1"/>
          <p:nvPr/>
        </p:nvSpPr>
        <p:spPr>
          <a:xfrm>
            <a:off x="563299" y="1613227"/>
            <a:ext cx="11494802" cy="3552254"/>
          </a:xfrm>
          <a:prstGeom prst="rect">
            <a:avLst/>
          </a:prstGeom>
        </p:spPr>
        <p:txBody>
          <a:bodyPr vert="horz" wrap="square" lIns="0" tIns="12700" rIns="0" bIns="0" rtlCol="0">
            <a:spAutoFit/>
          </a:bodyPr>
          <a:lstStyle/>
          <a:p>
            <a:pPr marL="342900" indent="-342900" fontAlgn="base">
              <a:buAutoNum type="arabicPeriod"/>
            </a:pPr>
            <a:r>
              <a:rPr lang="en-GB" sz="2800" dirty="0">
                <a:ea typeface="Roboto" panose="02000000000000000000" pitchFamily="2" charset="0"/>
              </a:rPr>
              <a:t> </a:t>
            </a:r>
            <a:r>
              <a:rPr lang="en-GB" sz="2800" b="1" dirty="0">
                <a:ea typeface="Roboto" panose="02000000000000000000" pitchFamily="2" charset="0"/>
              </a:rPr>
              <a:t>Are our systems appropriate for parents who may be parenting separately?</a:t>
            </a:r>
          </a:p>
          <a:p>
            <a:pPr marL="342900" indent="-342900" fontAlgn="base">
              <a:buFont typeface="Arial" panose="020B0604020202020204" pitchFamily="34" charset="0"/>
              <a:buChar char="•"/>
            </a:pPr>
            <a:r>
              <a:rPr lang="en-GB" sz="2400" dirty="0">
                <a:ea typeface="Roboto" panose="02000000000000000000" pitchFamily="2" charset="0"/>
              </a:rPr>
              <a:t>	Records for both parents where appropriate</a:t>
            </a:r>
          </a:p>
          <a:p>
            <a:pPr marL="342900" indent="-342900" fontAlgn="base">
              <a:buFont typeface="Arial" panose="020B0604020202020204" pitchFamily="34" charset="0"/>
              <a:buChar char="•"/>
            </a:pPr>
            <a:r>
              <a:rPr lang="en-GB" sz="2400" dirty="0">
                <a:ea typeface="Roboto" panose="02000000000000000000" pitchFamily="2" charset="0"/>
              </a:rPr>
              <a:t>	The capacity to record information about the status of parental </a:t>
            </a:r>
            <a:r>
              <a:rPr lang="en-GB" sz="2400" dirty="0" smtClean="0">
                <a:ea typeface="Roboto" panose="02000000000000000000" pitchFamily="2" charset="0"/>
              </a:rPr>
              <a:t>relationships</a:t>
            </a:r>
            <a:endParaRPr lang="en-GB" sz="2400" dirty="0">
              <a:ea typeface="Roboto" panose="02000000000000000000" pitchFamily="2" charset="0"/>
            </a:endParaRPr>
          </a:p>
          <a:p>
            <a:pPr marL="342900" indent="-342900" fontAlgn="base">
              <a:buFont typeface="Arial" panose="020B0604020202020204" pitchFamily="34" charset="0"/>
              <a:buChar char="•"/>
            </a:pPr>
            <a:r>
              <a:rPr lang="en-GB" sz="2400" dirty="0">
                <a:ea typeface="Roboto" panose="02000000000000000000" pitchFamily="2" charset="0"/>
              </a:rPr>
              <a:t> </a:t>
            </a:r>
            <a:r>
              <a:rPr lang="en-GB" sz="2400" dirty="0" smtClean="0">
                <a:ea typeface="Roboto" panose="02000000000000000000" pitchFamily="2" charset="0"/>
              </a:rPr>
              <a:t>        Is </a:t>
            </a:r>
            <a:r>
              <a:rPr lang="en-GB" sz="2400" dirty="0">
                <a:ea typeface="Roboto" panose="02000000000000000000" pitchFamily="2" charset="0"/>
              </a:rPr>
              <a:t>this asked when the child is registered?</a:t>
            </a:r>
          </a:p>
          <a:p>
            <a:pPr fontAlgn="base"/>
            <a:endParaRPr lang="en-GB" sz="2800" dirty="0">
              <a:ea typeface="Roboto" panose="02000000000000000000" pitchFamily="2" charset="0"/>
            </a:endParaRPr>
          </a:p>
          <a:p>
            <a:pPr fontAlgn="base"/>
            <a:r>
              <a:rPr lang="en-GB" sz="2800" dirty="0">
                <a:ea typeface="Roboto" panose="02000000000000000000" pitchFamily="2" charset="0"/>
              </a:rPr>
              <a:t>2.  </a:t>
            </a:r>
            <a:r>
              <a:rPr lang="en-GB" sz="2800" b="1" dirty="0">
                <a:ea typeface="Roboto" panose="02000000000000000000" pitchFamily="2" charset="0"/>
              </a:rPr>
              <a:t>Are all staff members in school aware of the impact of parental conflict on children and how to ask appropriate questions to find out how things are at home?</a:t>
            </a: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28</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ject 4">
            <a:extLst>
              <a:ext uri="{FF2B5EF4-FFF2-40B4-BE49-F238E27FC236}">
                <a16:creationId xmlns:a16="http://schemas.microsoft.com/office/drawing/2014/main" id="{90635BBF-7607-4C41-A449-AF0F855B89AD}"/>
              </a:ext>
            </a:extLst>
          </p:cNvPr>
          <p:cNvSpPr/>
          <p:nvPr/>
        </p:nvSpPr>
        <p:spPr>
          <a:xfrm>
            <a:off x="-2594113" y="5240438"/>
            <a:ext cx="4495800" cy="2960804"/>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546182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How can our school support </a:t>
            </a:r>
            <a:r>
              <a:rPr lang="en-GB" sz="3600" spc="-10" dirty="0">
                <a:solidFill>
                  <a:srgbClr val="A70081"/>
                </a:solidFill>
                <a:latin typeface="+mn-lt"/>
              </a:rPr>
              <a:t>parental </a:t>
            </a:r>
            <a:r>
              <a:rPr lang="en-GB" sz="3600" spc="-10" dirty="0" smtClean="0">
                <a:solidFill>
                  <a:srgbClr val="A70081"/>
                </a:solidFill>
                <a:latin typeface="+mn-lt"/>
              </a:rPr>
              <a:t>relationships?</a:t>
            </a:r>
            <a:endParaRPr sz="3600" spc="-10" dirty="0">
              <a:solidFill>
                <a:srgbClr val="A70081"/>
              </a:solidFill>
              <a:latin typeface="+mn-lt"/>
            </a:endParaRPr>
          </a:p>
        </p:txBody>
      </p:sp>
      <p:sp>
        <p:nvSpPr>
          <p:cNvPr id="4" name="object 4"/>
          <p:cNvSpPr txBox="1"/>
          <p:nvPr/>
        </p:nvSpPr>
        <p:spPr>
          <a:xfrm>
            <a:off x="563299" y="1734378"/>
            <a:ext cx="10659705" cy="2444259"/>
          </a:xfrm>
          <a:prstGeom prst="rect">
            <a:avLst/>
          </a:prstGeom>
        </p:spPr>
        <p:txBody>
          <a:bodyPr vert="horz" wrap="square" lIns="0" tIns="12700" rIns="0" bIns="0" rtlCol="0">
            <a:spAutoFit/>
          </a:bodyPr>
          <a:lstStyle/>
          <a:p>
            <a:pPr fontAlgn="base"/>
            <a:r>
              <a:rPr lang="en-GB" sz="2800" dirty="0">
                <a:ea typeface="Roboto" panose="02000000000000000000" pitchFamily="2" charset="0"/>
              </a:rPr>
              <a:t>3. </a:t>
            </a:r>
            <a:r>
              <a:rPr lang="en-GB" sz="2800" b="1" dirty="0">
                <a:ea typeface="Roboto" panose="02000000000000000000" pitchFamily="2" charset="0"/>
              </a:rPr>
              <a:t>Are there opportunities to display or promote materials for parents on the potential impact of destructive parental conflict?</a:t>
            </a:r>
          </a:p>
          <a:p>
            <a:pPr fontAlgn="base"/>
            <a:endParaRPr lang="en-GB" sz="2800" dirty="0">
              <a:ea typeface="Roboto" panose="02000000000000000000" pitchFamily="2" charset="0"/>
            </a:endParaRPr>
          </a:p>
          <a:p>
            <a:pPr fontAlgn="base"/>
            <a:r>
              <a:rPr lang="en-GB" sz="2800" dirty="0">
                <a:ea typeface="Roboto" panose="02000000000000000000" pitchFamily="2" charset="0"/>
              </a:rPr>
              <a:t>4. </a:t>
            </a:r>
            <a:r>
              <a:rPr lang="en-GB" sz="2800" b="1" dirty="0">
                <a:ea typeface="Roboto" panose="02000000000000000000" pitchFamily="2" charset="0"/>
              </a:rPr>
              <a:t>Do appropriate school staff know how to refer to specialist services if there is an assessed need for parents to receive support?</a:t>
            </a: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29</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bject 3">
            <a:extLst>
              <a:ext uri="{FF2B5EF4-FFF2-40B4-BE49-F238E27FC236}">
                <a16:creationId xmlns:a16="http://schemas.microsoft.com/office/drawing/2014/main" id="{9F3E81FE-7C10-4F82-A3DF-DA5E7C2FFADA}"/>
              </a:ext>
            </a:extLst>
          </p:cNvPr>
          <p:cNvSpPr/>
          <p:nvPr/>
        </p:nvSpPr>
        <p:spPr>
          <a:xfrm>
            <a:off x="-1579429" y="5123622"/>
            <a:ext cx="4365994" cy="3131224"/>
          </a:xfrm>
          <a:prstGeom prst="rect">
            <a:avLst/>
          </a:prstGeom>
          <a:blipFill>
            <a:blip r:embed="rId4" cstate="print"/>
            <a:stretch>
              <a:fillRect/>
            </a:stretch>
          </a:blipFill>
        </p:spPr>
        <p:txBody>
          <a:bodyPr wrap="square" lIns="0" tIns="0" rIns="0" bIns="0" rtlCol="0"/>
          <a:lstStyle/>
          <a:p>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1979" y="4576946"/>
            <a:ext cx="4031137" cy="777858"/>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94936" y="5508239"/>
            <a:ext cx="3565221" cy="1041151"/>
          </a:xfrm>
          <a:prstGeom prst="rect">
            <a:avLst/>
          </a:prstGeom>
        </p:spPr>
      </p:pic>
    </p:spTree>
    <p:extLst>
      <p:ext uri="{BB962C8B-B14F-4D97-AF65-F5344CB8AC3E}">
        <p14:creationId xmlns:p14="http://schemas.microsoft.com/office/powerpoint/2010/main" val="82818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299" y="420747"/>
            <a:ext cx="11071750" cy="553998"/>
          </a:xfrm>
        </p:spPr>
        <p:txBody>
          <a:bodyPr/>
          <a:lstStyle/>
          <a:p>
            <a:r>
              <a:rPr lang="en-GB" sz="3600" dirty="0">
                <a:solidFill>
                  <a:srgbClr val="A70081"/>
                </a:solidFill>
                <a:latin typeface="+mn-lt"/>
              </a:rPr>
              <a:t>Relationship distress </a:t>
            </a:r>
          </a:p>
        </p:txBody>
      </p:sp>
      <p:sp>
        <p:nvSpPr>
          <p:cNvPr id="4" name="Slide Number Placeholder 3"/>
          <p:cNvSpPr>
            <a:spLocks noGrp="1"/>
          </p:cNvSpPr>
          <p:nvPr>
            <p:ph type="sldNum" sz="quarter" idx="7"/>
          </p:nvPr>
        </p:nvSpPr>
        <p:spPr/>
        <p:txBody>
          <a:bodyPr/>
          <a:lstStyle/>
          <a:p>
            <a:fld id="{B6F15528-21DE-4FAA-801E-634DDDAF4B2B}" type="slidenum">
              <a:rPr lang="en-GB" smtClean="0"/>
              <a:t>3</a:t>
            </a:fld>
            <a:endParaRPr lang="en-GB"/>
          </a:p>
        </p:txBody>
      </p:sp>
      <p:sp>
        <p:nvSpPr>
          <p:cNvPr id="5" name="Rectangle 4"/>
          <p:cNvSpPr/>
          <p:nvPr/>
        </p:nvSpPr>
        <p:spPr>
          <a:xfrm>
            <a:off x="1879822" y="1524000"/>
            <a:ext cx="8305800" cy="2677656"/>
          </a:xfrm>
          <a:prstGeom prst="rect">
            <a:avLst/>
          </a:prstGeom>
        </p:spPr>
        <p:txBody>
          <a:bodyPr wrap="square">
            <a:spAutoFit/>
          </a:bodyPr>
          <a:lstStyle/>
          <a:p>
            <a:pPr algn="ctr"/>
            <a:r>
              <a:rPr lang="en-GB" sz="2800" dirty="0"/>
              <a:t>“A staggering 2.87 million people across the UK are living in relationships which would described within clinical practice as distressed, according a new study by Relate, the UK’s leading relationship charity. This equates to 18% of married or cohabiting couples and 1.4 million UK families.”</a:t>
            </a:r>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11882" y="6085552"/>
            <a:ext cx="8517682" cy="338554"/>
          </a:xfrm>
          <a:prstGeom prst="rect">
            <a:avLst/>
          </a:prstGeom>
        </p:spPr>
        <p:txBody>
          <a:bodyPr wrap="square">
            <a:spAutoFit/>
          </a:bodyPr>
          <a:lstStyle/>
          <a:p>
            <a:pPr algn="r"/>
            <a:r>
              <a:rPr lang="en-GB" sz="1600" i="1" dirty="0" smtClean="0"/>
              <a:t>RELATIONSHIP DISTRESS MONITOR, RELATE, 2016 </a:t>
            </a:r>
            <a:endParaRPr lang="en-GB" sz="1600" i="1" dirty="0"/>
          </a:p>
        </p:txBody>
      </p:sp>
      <p:sp>
        <p:nvSpPr>
          <p:cNvPr id="8" name="Title 1"/>
          <p:cNvSpPr txBox="1">
            <a:spLocks/>
          </p:cNvSpPr>
          <p:nvPr/>
        </p:nvSpPr>
        <p:spPr>
          <a:xfrm>
            <a:off x="2286000" y="4576966"/>
            <a:ext cx="8113753" cy="430887"/>
          </a:xfrm>
          <a:prstGeom prst="rect">
            <a:avLst/>
          </a:prstGeom>
        </p:spPr>
        <p:txBody>
          <a:bodyPr wrap="square" lIns="0" tIns="0" rIns="0" bIns="0">
            <a:spAutoFit/>
          </a:bodyPr>
          <a:lstStyle>
            <a:lvl1pPr>
              <a:defRPr sz="3200" b="1" i="0">
                <a:solidFill>
                  <a:srgbClr val="008CAB"/>
                </a:solidFill>
                <a:latin typeface="Roboto"/>
                <a:ea typeface="+mj-ea"/>
                <a:cs typeface="Roboto"/>
              </a:defRPr>
            </a:lvl1pPr>
          </a:lstStyle>
          <a:p>
            <a:r>
              <a:rPr lang="en-GB" sz="2800" kern="0" dirty="0" smtClean="0">
                <a:solidFill>
                  <a:srgbClr val="A70081"/>
                </a:solidFill>
                <a:latin typeface="+mn-lt"/>
              </a:rPr>
              <a:t>What does the term parental conflict mean to you? </a:t>
            </a:r>
            <a:endParaRPr lang="en-GB" sz="2800" kern="0" dirty="0">
              <a:solidFill>
                <a:srgbClr val="A70081"/>
              </a:solidFill>
              <a:latin typeface="+mn-lt"/>
            </a:endParaRPr>
          </a:p>
        </p:txBody>
      </p:sp>
    </p:spTree>
    <p:extLst>
      <p:ext uri="{BB962C8B-B14F-4D97-AF65-F5344CB8AC3E}">
        <p14:creationId xmlns:p14="http://schemas.microsoft.com/office/powerpoint/2010/main" val="16631803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299" y="420747"/>
            <a:ext cx="10028501" cy="566822"/>
          </a:xfrm>
          <a:prstGeom prst="rect">
            <a:avLst/>
          </a:prstGeom>
        </p:spPr>
        <p:txBody>
          <a:bodyPr vert="horz" wrap="square" lIns="0" tIns="12700" rIns="0" bIns="0" rtlCol="0">
            <a:spAutoFit/>
          </a:bodyPr>
          <a:lstStyle/>
          <a:p>
            <a:pPr marL="12700">
              <a:lnSpc>
                <a:spcPct val="100000"/>
              </a:lnSpc>
              <a:spcBef>
                <a:spcPts val="100"/>
              </a:spcBef>
            </a:pPr>
            <a:r>
              <a:rPr lang="en-GB" sz="3600" spc="-10" dirty="0" smtClean="0">
                <a:solidFill>
                  <a:srgbClr val="A70081"/>
                </a:solidFill>
                <a:latin typeface="+mn-lt"/>
              </a:rPr>
              <a:t>How can our school support </a:t>
            </a:r>
            <a:r>
              <a:rPr lang="en-GB" sz="3600" spc="-10" dirty="0">
                <a:solidFill>
                  <a:srgbClr val="A70081"/>
                </a:solidFill>
                <a:latin typeface="+mn-lt"/>
              </a:rPr>
              <a:t>parental </a:t>
            </a:r>
            <a:r>
              <a:rPr lang="en-GB" sz="3600" spc="-10" dirty="0" smtClean="0">
                <a:solidFill>
                  <a:srgbClr val="A70081"/>
                </a:solidFill>
                <a:latin typeface="+mn-lt"/>
              </a:rPr>
              <a:t>relationships?</a:t>
            </a:r>
            <a:endParaRPr sz="3600" spc="-10" dirty="0">
              <a:solidFill>
                <a:srgbClr val="A70081"/>
              </a:solidFill>
              <a:latin typeface="+mn-lt"/>
            </a:endParaRPr>
          </a:p>
        </p:txBody>
      </p:sp>
      <p:sp>
        <p:nvSpPr>
          <p:cNvPr id="4" name="object 4"/>
          <p:cNvSpPr txBox="1"/>
          <p:nvPr/>
        </p:nvSpPr>
        <p:spPr>
          <a:xfrm>
            <a:off x="563299" y="1748612"/>
            <a:ext cx="10858406" cy="1582484"/>
          </a:xfrm>
          <a:prstGeom prst="rect">
            <a:avLst/>
          </a:prstGeom>
        </p:spPr>
        <p:txBody>
          <a:bodyPr vert="horz" wrap="square" lIns="0" tIns="12700" rIns="0" bIns="0" rtlCol="0">
            <a:spAutoFit/>
          </a:bodyPr>
          <a:lstStyle/>
          <a:p>
            <a:pPr fontAlgn="base"/>
            <a:r>
              <a:rPr lang="en-GB" sz="2800" dirty="0">
                <a:ea typeface="Roboto" panose="02000000000000000000" pitchFamily="2" charset="0"/>
              </a:rPr>
              <a:t>5 . </a:t>
            </a:r>
            <a:r>
              <a:rPr lang="en-GB" sz="2800" b="1" dirty="0">
                <a:ea typeface="Roboto" panose="02000000000000000000" pitchFamily="2" charset="0"/>
              </a:rPr>
              <a:t>Free training to recognise and respond to destructive parental conflict is available. Has your school nominated appropriate staff members</a:t>
            </a:r>
            <a:r>
              <a:rPr lang="en-GB" sz="2800" b="1" dirty="0" smtClean="0">
                <a:ea typeface="Roboto" panose="02000000000000000000" pitchFamily="2" charset="0"/>
              </a:rPr>
              <a:t>? Do I know who in our school has been trained? </a:t>
            </a:r>
            <a:endParaRPr lang="en-GB" sz="2800" b="1" dirty="0">
              <a:ea typeface="Roboto" panose="02000000000000000000" pitchFamily="2" charset="0"/>
            </a:endParaRPr>
          </a:p>
          <a:p>
            <a:pPr fontAlgn="base"/>
            <a:endParaRPr lang="en-GB" dirty="0"/>
          </a:p>
        </p:txBody>
      </p:sp>
      <p:sp>
        <p:nvSpPr>
          <p:cNvPr id="18" name="Slide Number Placeholder 17"/>
          <p:cNvSpPr>
            <a:spLocks noGrp="1"/>
          </p:cNvSpPr>
          <p:nvPr>
            <p:ph type="sldNum" sz="quarter" idx="7"/>
          </p:nvPr>
        </p:nvSpPr>
        <p:spPr/>
        <p:txBody>
          <a:bodyPr/>
          <a:lstStyle/>
          <a:p>
            <a:fld id="{B6F15528-21DE-4FAA-801E-634DDDAF4B2B}" type="slidenum">
              <a:rPr lang="en-GB" smtClean="0"/>
              <a:t>30</a:t>
            </a:fld>
            <a:endParaRPr lang="en-GB"/>
          </a:p>
        </p:txBody>
      </p:sp>
      <p:pic>
        <p:nvPicPr>
          <p:cNvPr id="20" name="OWAPstImg447314" descr="HRPH-logo">
            <a:extLst>
              <a:ext uri="{FF2B5EF4-FFF2-40B4-BE49-F238E27FC236}">
                <a16:creationId xmlns:a16="http://schemas.microsoft.com/office/drawing/2014/main" id="{5AAFD027-8D19-40A0-B877-CFD5CA41F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2812" y="5243736"/>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3253449" y="3247512"/>
            <a:ext cx="4648200" cy="3289178"/>
            <a:chOff x="3429000" y="3431662"/>
            <a:chExt cx="4648200" cy="3289178"/>
          </a:xfrm>
        </p:grpSpPr>
        <p:pic>
          <p:nvPicPr>
            <p:cNvPr id="3" name="Picture 2"/>
            <p:cNvPicPr>
              <a:picLocks noChangeAspect="1"/>
            </p:cNvPicPr>
            <p:nvPr/>
          </p:nvPicPr>
          <p:blipFill rotWithShape="1">
            <a:blip r:embed="rId4"/>
            <a:srcRect l="52917" t="19799" r="21667" b="48349"/>
            <a:stretch/>
          </p:blipFill>
          <p:spPr>
            <a:xfrm>
              <a:off x="3429000" y="3431662"/>
              <a:ext cx="4648200" cy="3276601"/>
            </a:xfrm>
            <a:prstGeom prst="rect">
              <a:avLst/>
            </a:prstGeom>
          </p:spPr>
        </p:pic>
        <p:sp>
          <p:nvSpPr>
            <p:cNvPr id="5" name="Rectangle 4"/>
            <p:cNvSpPr/>
            <p:nvPr/>
          </p:nvSpPr>
          <p:spPr>
            <a:xfrm>
              <a:off x="6096000" y="5890213"/>
              <a:ext cx="1981200" cy="8306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204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face&#10;&#10;Description automatically generated">
            <a:extLst>
              <a:ext uri="{FF2B5EF4-FFF2-40B4-BE49-F238E27FC236}">
                <a16:creationId xmlns:a16="http://schemas.microsoft.com/office/drawing/2014/main" id="{10AE9F26-06A7-4AE5-AE35-F466108F7F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7346" y="3683531"/>
            <a:ext cx="3963335" cy="762941"/>
          </a:xfrm>
          <a:prstGeom prst="rect">
            <a:avLst/>
          </a:prstGeom>
        </p:spPr>
      </p:pic>
      <p:pic>
        <p:nvPicPr>
          <p:cNvPr id="5" name="Picture 4">
            <a:extLst>
              <a:ext uri="{FF2B5EF4-FFF2-40B4-BE49-F238E27FC236}">
                <a16:creationId xmlns:a16="http://schemas.microsoft.com/office/drawing/2014/main" id="{75D13A57-7D60-49EB-BC09-87C9BF2CED16}"/>
              </a:ext>
            </a:extLst>
          </p:cNvPr>
          <p:cNvPicPr>
            <a:picLocks noChangeAspect="1"/>
          </p:cNvPicPr>
          <p:nvPr/>
        </p:nvPicPr>
        <p:blipFill>
          <a:blip r:embed="rId4"/>
          <a:stretch>
            <a:fillRect/>
          </a:stretch>
        </p:blipFill>
        <p:spPr>
          <a:xfrm>
            <a:off x="304800" y="2667000"/>
            <a:ext cx="2862262" cy="2660165"/>
          </a:xfrm>
          <a:prstGeom prst="rect">
            <a:avLst/>
          </a:prstGeom>
        </p:spPr>
      </p:pic>
      <p:pic>
        <p:nvPicPr>
          <p:cNvPr id="6" name="Picture 5">
            <a:extLst>
              <a:ext uri="{FF2B5EF4-FFF2-40B4-BE49-F238E27FC236}">
                <a16:creationId xmlns:a16="http://schemas.microsoft.com/office/drawing/2014/main" id="{270C8DBE-3B36-438A-A5DD-D15A7B5C0620}"/>
              </a:ext>
            </a:extLst>
          </p:cNvPr>
          <p:cNvPicPr>
            <a:picLocks noChangeAspect="1"/>
          </p:cNvPicPr>
          <p:nvPr/>
        </p:nvPicPr>
        <p:blipFill>
          <a:blip r:embed="rId5"/>
          <a:stretch>
            <a:fillRect/>
          </a:stretch>
        </p:blipFill>
        <p:spPr>
          <a:xfrm>
            <a:off x="7912865" y="3069023"/>
            <a:ext cx="4038600" cy="1991956"/>
          </a:xfrm>
          <a:prstGeom prst="rect">
            <a:avLst/>
          </a:prstGeom>
        </p:spPr>
      </p:pic>
      <p:sp>
        <p:nvSpPr>
          <p:cNvPr id="7" name="TextBox 6">
            <a:extLst>
              <a:ext uri="{FF2B5EF4-FFF2-40B4-BE49-F238E27FC236}">
                <a16:creationId xmlns:a16="http://schemas.microsoft.com/office/drawing/2014/main" id="{B733E015-A984-4D7C-8BA5-275D0EA4F8DB}"/>
              </a:ext>
            </a:extLst>
          </p:cNvPr>
          <p:cNvSpPr txBox="1"/>
          <p:nvPr/>
        </p:nvSpPr>
        <p:spPr>
          <a:xfrm>
            <a:off x="2891546" y="4581112"/>
            <a:ext cx="4994662" cy="371475"/>
          </a:xfrm>
          <a:prstGeom prst="rect">
            <a:avLst/>
          </a:prstGeom>
          <a:noFill/>
        </p:spPr>
        <p:txBody>
          <a:bodyPr wrap="square" rtlCol="0">
            <a:spAutoFit/>
          </a:bodyPr>
          <a:lstStyle/>
          <a:p>
            <a:pPr algn="ctr"/>
            <a:r>
              <a:rPr lang="en-GB" dirty="0">
                <a:ea typeface="Roboto" pitchFamily="2" charset="0"/>
              </a:rPr>
              <a:t>www.changingfuturesne.co.uk</a:t>
            </a:r>
          </a:p>
        </p:txBody>
      </p:sp>
      <p:sp>
        <p:nvSpPr>
          <p:cNvPr id="8" name="TextBox 7">
            <a:extLst>
              <a:ext uri="{FF2B5EF4-FFF2-40B4-BE49-F238E27FC236}">
                <a16:creationId xmlns:a16="http://schemas.microsoft.com/office/drawing/2014/main" id="{515AD798-8B20-480A-B2C3-863C54C653DD}"/>
              </a:ext>
            </a:extLst>
          </p:cNvPr>
          <p:cNvSpPr txBox="1"/>
          <p:nvPr/>
        </p:nvSpPr>
        <p:spPr>
          <a:xfrm>
            <a:off x="7434834" y="4715752"/>
            <a:ext cx="4994662" cy="371475"/>
          </a:xfrm>
          <a:prstGeom prst="rect">
            <a:avLst/>
          </a:prstGeom>
          <a:noFill/>
        </p:spPr>
        <p:txBody>
          <a:bodyPr wrap="square" rtlCol="0">
            <a:spAutoFit/>
          </a:bodyPr>
          <a:lstStyle/>
          <a:p>
            <a:pPr algn="ctr"/>
            <a:r>
              <a:rPr lang="en-GB" dirty="0">
                <a:ea typeface="Roboto" pitchFamily="2" charset="0"/>
              </a:rPr>
              <a:t>www.hrphartlepool.co.uk</a:t>
            </a:r>
          </a:p>
        </p:txBody>
      </p:sp>
      <p:sp>
        <p:nvSpPr>
          <p:cNvPr id="9" name="Rounded Rectangle 8"/>
          <p:cNvSpPr/>
          <p:nvPr/>
        </p:nvSpPr>
        <p:spPr>
          <a:xfrm>
            <a:off x="609600" y="836188"/>
            <a:ext cx="11121146" cy="1509173"/>
          </a:xfrm>
          <a:prstGeom prst="roundRect">
            <a:avLst/>
          </a:prstGeom>
          <a:solidFill>
            <a:srgbClr val="A70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bg1"/>
                </a:solidFill>
                <a:ea typeface="Roboto" pitchFamily="2" charset="0"/>
              </a:rPr>
              <a:t>More information is available in your school pack!</a:t>
            </a:r>
            <a:endParaRPr lang="en-US" dirty="0">
              <a:solidFill>
                <a:schemeClr val="bg1"/>
              </a:solidFill>
            </a:endParaRPr>
          </a:p>
        </p:txBody>
      </p:sp>
    </p:spTree>
    <p:extLst>
      <p:ext uri="{BB962C8B-B14F-4D97-AF65-F5344CB8AC3E}">
        <p14:creationId xmlns:p14="http://schemas.microsoft.com/office/powerpoint/2010/main" val="1984815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299" y="420747"/>
            <a:ext cx="11071750" cy="553998"/>
          </a:xfrm>
        </p:spPr>
        <p:txBody>
          <a:bodyPr/>
          <a:lstStyle/>
          <a:p>
            <a:r>
              <a:rPr lang="en-GB" sz="3600" dirty="0" smtClean="0">
                <a:solidFill>
                  <a:srgbClr val="A70081"/>
                </a:solidFill>
                <a:latin typeface="+mn-lt"/>
              </a:rPr>
              <a:t>Parental Conflict Defined</a:t>
            </a:r>
            <a:endParaRPr lang="en-GB" sz="3600" dirty="0">
              <a:solidFill>
                <a:srgbClr val="A70081"/>
              </a:solidFill>
              <a:latin typeface="+mn-lt"/>
            </a:endParaRPr>
          </a:p>
        </p:txBody>
      </p:sp>
      <p:sp>
        <p:nvSpPr>
          <p:cNvPr id="4" name="Slide Number Placeholder 3"/>
          <p:cNvSpPr>
            <a:spLocks noGrp="1"/>
          </p:cNvSpPr>
          <p:nvPr>
            <p:ph type="sldNum" sz="quarter" idx="7"/>
          </p:nvPr>
        </p:nvSpPr>
        <p:spPr/>
        <p:txBody>
          <a:bodyPr/>
          <a:lstStyle/>
          <a:p>
            <a:fld id="{B6F15528-21DE-4FAA-801E-634DDDAF4B2B}" type="slidenum">
              <a:rPr lang="en-GB" smtClean="0"/>
              <a:t>4</a:t>
            </a:fld>
            <a:endParaRPr lang="en-GB"/>
          </a:p>
        </p:txBody>
      </p:sp>
      <p:sp>
        <p:nvSpPr>
          <p:cNvPr id="5" name="Rectangle 4"/>
          <p:cNvSpPr/>
          <p:nvPr/>
        </p:nvSpPr>
        <p:spPr>
          <a:xfrm>
            <a:off x="1324085" y="1572778"/>
            <a:ext cx="9550178" cy="2185214"/>
          </a:xfrm>
          <a:prstGeom prst="rect">
            <a:avLst/>
          </a:prstGeom>
        </p:spPr>
        <p:txBody>
          <a:bodyPr wrap="square">
            <a:spAutoFit/>
          </a:bodyPr>
          <a:lstStyle/>
          <a:p>
            <a:pPr algn="ctr"/>
            <a:endParaRPr lang="en-GB" sz="2800" dirty="0"/>
          </a:p>
          <a:p>
            <a:pPr algn="ctr"/>
            <a:r>
              <a:rPr lang="en-GB" sz="3600" b="1" dirty="0" smtClean="0">
                <a:solidFill>
                  <a:srgbClr val="A70081"/>
                </a:solidFill>
              </a:rPr>
              <a:t>Inter-parental conflict </a:t>
            </a:r>
            <a:r>
              <a:rPr lang="en-GB" sz="3600" dirty="0" smtClean="0"/>
              <a:t>= </a:t>
            </a:r>
            <a:r>
              <a:rPr lang="en-GB" sz="3600" dirty="0"/>
              <a:t>conflicts that occur between parents/carers that are </a:t>
            </a:r>
            <a:r>
              <a:rPr lang="en-GB" sz="3600" b="1" dirty="0"/>
              <a:t>frequent, intense and poorly resolved</a:t>
            </a:r>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787400" y="5731609"/>
            <a:ext cx="7543800" cy="646331"/>
          </a:xfrm>
          <a:prstGeom prst="rect">
            <a:avLst/>
          </a:prstGeom>
        </p:spPr>
        <p:txBody>
          <a:bodyPr wrap="square">
            <a:spAutoFit/>
          </a:bodyPr>
          <a:lstStyle/>
          <a:p>
            <a:pPr algn="r"/>
            <a:r>
              <a:rPr lang="en-GB" i="1" dirty="0" err="1"/>
              <a:t>Acquah</a:t>
            </a:r>
            <a:r>
              <a:rPr lang="en-GB" i="1" dirty="0"/>
              <a:t>, D., Sellers, R., Stock, L., &amp; Harold, G. (2017). Inter-Parental Conflict and Outcomes for Children in the Contexts of Poverty and Economic Pressure.</a:t>
            </a:r>
            <a:endParaRPr lang="en-GB" sz="1600" i="1" dirty="0"/>
          </a:p>
        </p:txBody>
      </p:sp>
    </p:spTree>
    <p:extLst>
      <p:ext uri="{BB962C8B-B14F-4D97-AF65-F5344CB8AC3E}">
        <p14:creationId xmlns:p14="http://schemas.microsoft.com/office/powerpoint/2010/main" val="614232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82" y="408413"/>
            <a:ext cx="11071750" cy="553998"/>
          </a:xfrm>
        </p:spPr>
        <p:txBody>
          <a:bodyPr/>
          <a:lstStyle/>
          <a:p>
            <a:r>
              <a:rPr lang="en-GB" sz="3600" dirty="0">
                <a:solidFill>
                  <a:srgbClr val="A70081"/>
                </a:solidFill>
                <a:latin typeface="+mn-lt"/>
              </a:rPr>
              <a:t>Research tell us…..</a:t>
            </a:r>
          </a:p>
        </p:txBody>
      </p:sp>
      <p:sp>
        <p:nvSpPr>
          <p:cNvPr id="4" name="Slide Number Placeholder 3"/>
          <p:cNvSpPr>
            <a:spLocks noGrp="1"/>
          </p:cNvSpPr>
          <p:nvPr>
            <p:ph type="sldNum" sz="quarter" idx="7"/>
          </p:nvPr>
        </p:nvSpPr>
        <p:spPr/>
        <p:txBody>
          <a:bodyPr/>
          <a:lstStyle/>
          <a:p>
            <a:fld id="{B6F15528-21DE-4FAA-801E-634DDDAF4B2B}" type="slidenum">
              <a:rPr lang="en-GB" smtClean="0"/>
              <a:t>5</a:t>
            </a:fld>
            <a:endParaRPr lang="en-GB"/>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4360333" y="2760176"/>
            <a:ext cx="2785534" cy="1600200"/>
          </a:xfrm>
          <a:prstGeom prst="roundRect">
            <a:avLst/>
          </a:prstGeom>
          <a:solidFill>
            <a:srgbClr val="0097DB"/>
          </a:solidFill>
          <a:ln>
            <a:solidFill>
              <a:srgbClr val="009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Adverse Childhood Experiences (ACES)</a:t>
            </a:r>
            <a:endParaRPr lang="en-US" sz="2400" b="1" dirty="0"/>
          </a:p>
        </p:txBody>
      </p:sp>
      <p:sp>
        <p:nvSpPr>
          <p:cNvPr id="9" name="Rounded Rectangle 8"/>
          <p:cNvSpPr/>
          <p:nvPr/>
        </p:nvSpPr>
        <p:spPr>
          <a:xfrm>
            <a:off x="4419600" y="803166"/>
            <a:ext cx="2667000" cy="1532106"/>
          </a:xfrm>
          <a:prstGeom prst="roundRect">
            <a:avLst/>
          </a:prstGeom>
          <a:solidFill>
            <a:srgbClr val="0097DB"/>
          </a:solidFill>
          <a:ln>
            <a:solidFill>
              <a:srgbClr val="009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Parental conflict</a:t>
            </a:r>
            <a:endParaRPr lang="en-US" sz="2800" b="1" dirty="0"/>
          </a:p>
        </p:txBody>
      </p:sp>
      <p:sp>
        <p:nvSpPr>
          <p:cNvPr id="23" name="Rounded Rectangle 22"/>
          <p:cNvSpPr/>
          <p:nvPr/>
        </p:nvSpPr>
        <p:spPr>
          <a:xfrm>
            <a:off x="4017433" y="4785280"/>
            <a:ext cx="3471334" cy="1600200"/>
          </a:xfrm>
          <a:prstGeom prst="roundRect">
            <a:avLst/>
          </a:prstGeom>
          <a:solidFill>
            <a:srgbClr val="0097DB"/>
          </a:solidFill>
          <a:ln>
            <a:solidFill>
              <a:srgbClr val="009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Childhood behaviour/attainment/mental health</a:t>
            </a:r>
            <a:endParaRPr lang="en-US" sz="2400" b="1" dirty="0"/>
          </a:p>
        </p:txBody>
      </p:sp>
      <p:cxnSp>
        <p:nvCxnSpPr>
          <p:cNvPr id="25" name="Straight Arrow Connector 24"/>
          <p:cNvCxnSpPr>
            <a:stCxn id="9" idx="2"/>
            <a:endCxn id="8" idx="0"/>
          </p:cNvCxnSpPr>
          <p:nvPr/>
        </p:nvCxnSpPr>
        <p:spPr>
          <a:xfrm>
            <a:off x="5753100" y="2335272"/>
            <a:ext cx="0" cy="424904"/>
          </a:xfrm>
          <a:prstGeom prst="straightConnector1">
            <a:avLst/>
          </a:prstGeom>
          <a:ln w="25400">
            <a:solidFill>
              <a:srgbClr val="A7008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8" idx="2"/>
            <a:endCxn id="23" idx="0"/>
          </p:cNvCxnSpPr>
          <p:nvPr/>
        </p:nvCxnSpPr>
        <p:spPr>
          <a:xfrm>
            <a:off x="5753100" y="4360376"/>
            <a:ext cx="0" cy="424904"/>
          </a:xfrm>
          <a:prstGeom prst="straightConnector1">
            <a:avLst/>
          </a:prstGeom>
          <a:ln w="25400">
            <a:solidFill>
              <a:srgbClr val="A700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6737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299" y="420747"/>
            <a:ext cx="11071750" cy="553998"/>
          </a:xfrm>
        </p:spPr>
        <p:txBody>
          <a:bodyPr/>
          <a:lstStyle/>
          <a:p>
            <a:r>
              <a:rPr lang="en-GB" sz="3600" dirty="0">
                <a:solidFill>
                  <a:srgbClr val="A70081"/>
                </a:solidFill>
                <a:latin typeface="+mn-lt"/>
              </a:rPr>
              <a:t>Research tell us…..</a:t>
            </a:r>
          </a:p>
        </p:txBody>
      </p:sp>
      <p:sp>
        <p:nvSpPr>
          <p:cNvPr id="4" name="Slide Number Placeholder 3"/>
          <p:cNvSpPr>
            <a:spLocks noGrp="1"/>
          </p:cNvSpPr>
          <p:nvPr>
            <p:ph type="sldNum" sz="quarter" idx="7"/>
          </p:nvPr>
        </p:nvSpPr>
        <p:spPr/>
        <p:txBody>
          <a:bodyPr/>
          <a:lstStyle/>
          <a:p>
            <a:fld id="{B6F15528-21DE-4FAA-801E-634DDDAF4B2B}" type="slidenum">
              <a:rPr lang="en-GB" smtClean="0"/>
              <a:t>6</a:t>
            </a:fld>
            <a:endParaRPr lang="en-GB"/>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5400" y="5554521"/>
            <a:ext cx="2254790" cy="101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EEE319A0-9525-41AD-B751-E13FE8A3CDCD}"/>
              </a:ext>
            </a:extLst>
          </p:cNvPr>
          <p:cNvPicPr>
            <a:picLocks noChangeAspect="1"/>
          </p:cNvPicPr>
          <p:nvPr/>
        </p:nvPicPr>
        <p:blipFill rotWithShape="1">
          <a:blip r:embed="rId4"/>
          <a:srcRect l="5250"/>
          <a:stretch/>
        </p:blipFill>
        <p:spPr>
          <a:xfrm>
            <a:off x="563299" y="1118036"/>
            <a:ext cx="4209678" cy="5259903"/>
          </a:xfrm>
          <a:prstGeom prst="rect">
            <a:avLst/>
          </a:prstGeom>
        </p:spPr>
      </p:pic>
      <p:sp>
        <p:nvSpPr>
          <p:cNvPr id="10" name="TextBox 9"/>
          <p:cNvSpPr txBox="1"/>
          <p:nvPr/>
        </p:nvSpPr>
        <p:spPr>
          <a:xfrm>
            <a:off x="5181600" y="835780"/>
            <a:ext cx="6406832" cy="4801314"/>
          </a:xfrm>
          <a:prstGeom prst="rect">
            <a:avLst/>
          </a:prstGeom>
          <a:noFill/>
        </p:spPr>
        <p:txBody>
          <a:bodyPr wrap="square" rtlCol="0">
            <a:spAutoFit/>
          </a:bodyPr>
          <a:lstStyle/>
          <a:p>
            <a:pPr marL="342900" indent="-342900">
              <a:buFont typeface="Arial" panose="020B0604020202020204" pitchFamily="34" charset="0"/>
              <a:buChar char="•"/>
            </a:pPr>
            <a:r>
              <a:rPr lang="en-GB" sz="2400" dirty="0"/>
              <a:t>The quality of the inter-parental relationship, specifically how parents communicate and relate to each other, is increasingly recognised as a primary influence children’s mental health, behaviour, academic achievement and future life chances</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Parental conflict is a factor for some young people for externalising behaviours (</a:t>
            </a:r>
            <a:r>
              <a:rPr lang="en-GB" sz="2400" dirty="0" err="1"/>
              <a:t>eg</a:t>
            </a:r>
            <a:r>
              <a:rPr lang="en-GB" sz="2400" dirty="0"/>
              <a:t> disruptive behaviours and aggression) and internalising behaviours (</a:t>
            </a:r>
            <a:r>
              <a:rPr lang="en-GB" sz="2400" dirty="0" err="1"/>
              <a:t>eg</a:t>
            </a:r>
            <a:r>
              <a:rPr lang="en-GB" sz="2400" dirty="0"/>
              <a:t> anxiety and </a:t>
            </a:r>
            <a:r>
              <a:rPr lang="en-GB" sz="2400" dirty="0" smtClean="0"/>
              <a:t>low mood) </a:t>
            </a:r>
            <a:endParaRPr lang="en-GB" sz="2000" dirty="0"/>
          </a:p>
          <a:p>
            <a:endParaRPr lang="en-GB" dirty="0"/>
          </a:p>
        </p:txBody>
      </p:sp>
    </p:spTree>
    <p:extLst>
      <p:ext uri="{BB962C8B-B14F-4D97-AF65-F5344CB8AC3E}">
        <p14:creationId xmlns:p14="http://schemas.microsoft.com/office/powerpoint/2010/main" val="135812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1334"/>
            <a:ext cx="11071750" cy="553998"/>
          </a:xfrm>
        </p:spPr>
        <p:txBody>
          <a:bodyPr/>
          <a:lstStyle/>
          <a:p>
            <a:r>
              <a:rPr lang="en-GB" sz="3600" dirty="0">
                <a:solidFill>
                  <a:srgbClr val="A70081"/>
                </a:solidFill>
                <a:latin typeface="+mn-lt"/>
              </a:rPr>
              <a:t>Parental conflict &amp; </a:t>
            </a:r>
            <a:r>
              <a:rPr lang="en-GB" sz="3600" dirty="0">
                <a:solidFill>
                  <a:srgbClr val="0097DB"/>
                </a:solidFill>
                <a:latin typeface="+mn-lt"/>
              </a:rPr>
              <a:t>academic achievement</a:t>
            </a:r>
            <a:r>
              <a:rPr lang="en-GB" sz="3600" dirty="0">
                <a:solidFill>
                  <a:srgbClr val="A70081"/>
                </a:solidFill>
                <a:latin typeface="+mn-lt"/>
              </a:rPr>
              <a:t>…</a:t>
            </a:r>
          </a:p>
        </p:txBody>
      </p:sp>
      <p:sp>
        <p:nvSpPr>
          <p:cNvPr id="4" name="Slide Number Placeholder 3"/>
          <p:cNvSpPr>
            <a:spLocks noGrp="1"/>
          </p:cNvSpPr>
          <p:nvPr>
            <p:ph type="sldNum" sz="quarter" idx="7"/>
          </p:nvPr>
        </p:nvSpPr>
        <p:spPr/>
        <p:txBody>
          <a:bodyPr/>
          <a:lstStyle/>
          <a:p>
            <a:fld id="{B6F15528-21DE-4FAA-801E-634DDDAF4B2B}" type="slidenum">
              <a:rPr lang="en-GB" smtClean="0"/>
              <a:t>7</a:t>
            </a:fld>
            <a:endParaRPr lang="en-GB"/>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81000" y="1260336"/>
            <a:ext cx="11304156" cy="3600986"/>
          </a:xfrm>
          <a:prstGeom prst="rect">
            <a:avLst/>
          </a:prstGeom>
        </p:spPr>
        <p:txBody>
          <a:bodyPr wrap="square">
            <a:spAutoFit/>
          </a:bodyPr>
          <a:lstStyle/>
          <a:p>
            <a:r>
              <a:rPr lang="en-GB" sz="3200" b="1" dirty="0"/>
              <a:t>When children place blame on themselves for conflict between their parents this negatively impacts on long term academic performance. </a:t>
            </a:r>
          </a:p>
          <a:p>
            <a:endParaRPr lang="en-GB" sz="3200" b="1" dirty="0"/>
          </a:p>
          <a:p>
            <a:r>
              <a:rPr lang="en-GB" sz="3200" b="1" dirty="0"/>
              <a:t>Persistent, developmentally inappropriate aggression is associated with a range of long term negative outcomes including academic failure.</a:t>
            </a:r>
          </a:p>
        </p:txBody>
      </p:sp>
      <p:sp>
        <p:nvSpPr>
          <p:cNvPr id="8" name="Rectangle 7"/>
          <p:cNvSpPr/>
          <p:nvPr/>
        </p:nvSpPr>
        <p:spPr>
          <a:xfrm>
            <a:off x="-337470" y="5534561"/>
            <a:ext cx="8702040" cy="1323439"/>
          </a:xfrm>
          <a:prstGeom prst="rect">
            <a:avLst/>
          </a:prstGeom>
        </p:spPr>
        <p:txBody>
          <a:bodyPr wrap="square">
            <a:spAutoFit/>
          </a:bodyPr>
          <a:lstStyle/>
          <a:p>
            <a:pPr algn="r"/>
            <a:r>
              <a:rPr lang="en-GB" sz="1600" i="1" dirty="0"/>
              <a:t>Harold, G.T., J.J. Aitken, and K.H. Shelton, Inter-parental conflict and children’s academic </a:t>
            </a:r>
          </a:p>
          <a:p>
            <a:pPr algn="r"/>
            <a:r>
              <a:rPr lang="en-GB" sz="1600" i="1" dirty="0"/>
              <a:t>attainment: a longitudinal analysis. Journal of Child Psychology and Psychiatry, 2007.</a:t>
            </a:r>
          </a:p>
          <a:p>
            <a:pPr algn="r"/>
            <a:r>
              <a:rPr lang="en-GB" sz="1600" i="1" dirty="0"/>
              <a:t>WHAT WORKS TO ENHANCE INTER-PARENTAL RELATIONSHIPS AND IMPROVE OUTCOMES FOR CHILDREN, EARLY INTERVENTION FOUNDATION, 2016</a:t>
            </a:r>
          </a:p>
          <a:p>
            <a:pPr algn="r"/>
            <a:endParaRPr lang="en-GB" sz="1600" i="1" dirty="0"/>
          </a:p>
        </p:txBody>
      </p:sp>
    </p:spTree>
    <p:extLst>
      <p:ext uri="{BB962C8B-B14F-4D97-AF65-F5344CB8AC3E}">
        <p14:creationId xmlns:p14="http://schemas.microsoft.com/office/powerpoint/2010/main" val="2880196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1334"/>
            <a:ext cx="11071750" cy="553998"/>
          </a:xfrm>
        </p:spPr>
        <p:txBody>
          <a:bodyPr/>
          <a:lstStyle/>
          <a:p>
            <a:r>
              <a:rPr lang="en-GB" sz="3600" dirty="0">
                <a:solidFill>
                  <a:srgbClr val="A70081"/>
                </a:solidFill>
                <a:latin typeface="+mn-lt"/>
              </a:rPr>
              <a:t>Parental conflict &amp; </a:t>
            </a:r>
            <a:r>
              <a:rPr lang="en-GB" sz="3600" dirty="0">
                <a:solidFill>
                  <a:srgbClr val="0097DB"/>
                </a:solidFill>
                <a:latin typeface="+mn-lt"/>
              </a:rPr>
              <a:t>externalising</a:t>
            </a:r>
            <a:r>
              <a:rPr lang="en-GB" sz="3600" dirty="0">
                <a:solidFill>
                  <a:srgbClr val="A70081"/>
                </a:solidFill>
                <a:latin typeface="+mn-lt"/>
              </a:rPr>
              <a:t> behaviours…</a:t>
            </a:r>
          </a:p>
        </p:txBody>
      </p:sp>
      <p:sp>
        <p:nvSpPr>
          <p:cNvPr id="4" name="Slide Number Placeholder 3"/>
          <p:cNvSpPr>
            <a:spLocks noGrp="1"/>
          </p:cNvSpPr>
          <p:nvPr>
            <p:ph type="sldNum" sz="quarter" idx="7"/>
          </p:nvPr>
        </p:nvSpPr>
        <p:spPr/>
        <p:txBody>
          <a:bodyPr/>
          <a:lstStyle/>
          <a:p>
            <a:fld id="{B6F15528-21DE-4FAA-801E-634DDDAF4B2B}" type="slidenum">
              <a:rPr lang="en-GB" smtClean="0"/>
              <a:t>8</a:t>
            </a:fld>
            <a:endParaRPr lang="en-GB"/>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702518" y="970629"/>
            <a:ext cx="5241082" cy="1631216"/>
          </a:xfrm>
          <a:prstGeom prst="rect">
            <a:avLst/>
          </a:prstGeom>
          <a:noFill/>
        </p:spPr>
        <p:txBody>
          <a:bodyPr wrap="square" rtlCol="0">
            <a:spAutoFit/>
          </a:bodyPr>
          <a:lstStyle/>
          <a:p>
            <a:pPr marL="285750" indent="-285750">
              <a:buFont typeface="Arial" panose="020B0604020202020204" pitchFamily="34" charset="0"/>
              <a:buChar char="•"/>
            </a:pPr>
            <a:r>
              <a:rPr lang="en-GB" dirty="0"/>
              <a:t>B</a:t>
            </a:r>
            <a:r>
              <a:rPr lang="en-GB" sz="2000" dirty="0"/>
              <a:t>ehavioural difficulties </a:t>
            </a:r>
          </a:p>
          <a:p>
            <a:pPr marL="342900" indent="-342900">
              <a:buFont typeface="Arial" panose="020B0604020202020204" pitchFamily="34" charset="0"/>
              <a:buChar char="•"/>
            </a:pPr>
            <a:r>
              <a:rPr lang="en-GB" sz="2000" dirty="0"/>
              <a:t>Aggression</a:t>
            </a:r>
          </a:p>
          <a:p>
            <a:pPr marL="342900" indent="-342900">
              <a:buFont typeface="Arial" panose="020B0604020202020204" pitchFamily="34" charset="0"/>
              <a:buChar char="•"/>
            </a:pPr>
            <a:r>
              <a:rPr lang="en-GB" sz="2000" dirty="0"/>
              <a:t>Hostility</a:t>
            </a:r>
          </a:p>
          <a:p>
            <a:pPr marL="342900" indent="-342900">
              <a:buFont typeface="Arial" panose="020B0604020202020204" pitchFamily="34" charset="0"/>
              <a:buChar char="•"/>
            </a:pPr>
            <a:r>
              <a:rPr lang="en-GB" sz="2000" dirty="0"/>
              <a:t>Non-compliant and disruptive behaviours</a:t>
            </a:r>
          </a:p>
          <a:p>
            <a:pPr marL="342900" indent="-342900">
              <a:buFont typeface="Arial" panose="020B0604020202020204" pitchFamily="34" charset="0"/>
              <a:buChar char="•"/>
            </a:pPr>
            <a:r>
              <a:rPr lang="en-GB" sz="2000" dirty="0"/>
              <a:t>Verbal and physical violence</a:t>
            </a:r>
          </a:p>
        </p:txBody>
      </p:sp>
      <p:sp>
        <p:nvSpPr>
          <p:cNvPr id="3" name="Rectangle 2"/>
          <p:cNvSpPr/>
          <p:nvPr/>
        </p:nvSpPr>
        <p:spPr>
          <a:xfrm>
            <a:off x="393700" y="3019117"/>
            <a:ext cx="11304156" cy="1938992"/>
          </a:xfrm>
          <a:prstGeom prst="rect">
            <a:avLst/>
          </a:prstGeom>
        </p:spPr>
        <p:txBody>
          <a:bodyPr wrap="square">
            <a:spAutoFit/>
          </a:bodyPr>
          <a:lstStyle/>
          <a:p>
            <a:r>
              <a:rPr lang="en-GB" sz="2400" b="1" dirty="0">
                <a:latin typeface="Roboto"/>
              </a:rPr>
              <a:t>Inter-parental conflict is recognised as providing a ‘model’ of management of emotional tone and relationship problem solving that leads to aggression and specific conduct problems. Conduct disorder is recognised as a significant factor among children who experience disrupted family environments, including exposure to acrimonious inter-parental conflict. </a:t>
            </a:r>
            <a:endParaRPr lang="en-GB" sz="2400" b="1" dirty="0"/>
          </a:p>
        </p:txBody>
      </p:sp>
      <p:sp>
        <p:nvSpPr>
          <p:cNvPr id="8" name="Rectangle 7"/>
          <p:cNvSpPr/>
          <p:nvPr/>
        </p:nvSpPr>
        <p:spPr>
          <a:xfrm>
            <a:off x="-211882" y="6085552"/>
            <a:ext cx="8517682" cy="584775"/>
          </a:xfrm>
          <a:prstGeom prst="rect">
            <a:avLst/>
          </a:prstGeom>
        </p:spPr>
        <p:txBody>
          <a:bodyPr wrap="square">
            <a:spAutoFit/>
          </a:bodyPr>
          <a:lstStyle/>
          <a:p>
            <a:pPr algn="r"/>
            <a:r>
              <a:rPr lang="en-GB" sz="1600" i="1" dirty="0"/>
              <a:t>WHAT WORKS TO ENHANCE INTER-PARENTAL RELATIONSHIPS AND IMPROVE OUTCOMES FOR CHILDREN, EARLY INTERVENTION FOUNDATION, 2016</a:t>
            </a:r>
          </a:p>
        </p:txBody>
      </p:sp>
      <p:sp>
        <p:nvSpPr>
          <p:cNvPr id="5" name="Rectangle 4"/>
          <p:cNvSpPr/>
          <p:nvPr/>
        </p:nvSpPr>
        <p:spPr>
          <a:xfrm>
            <a:off x="5916875" y="970629"/>
            <a:ext cx="6096000" cy="1323439"/>
          </a:xfrm>
          <a:prstGeom prst="rect">
            <a:avLst/>
          </a:prstGeom>
        </p:spPr>
        <p:txBody>
          <a:bodyPr>
            <a:spAutoFit/>
          </a:bodyPr>
          <a:lstStyle/>
          <a:p>
            <a:pPr marL="342900" indent="-342900">
              <a:buFont typeface="Arial" panose="020B0604020202020204" pitchFamily="34" charset="0"/>
              <a:buChar char="•"/>
            </a:pPr>
            <a:r>
              <a:rPr lang="en-GB" sz="2000" dirty="0"/>
              <a:t>Anti-social behaviour</a:t>
            </a:r>
          </a:p>
          <a:p>
            <a:pPr marL="342900" indent="-342900">
              <a:buFont typeface="Arial" panose="020B0604020202020204" pitchFamily="34" charset="0"/>
              <a:buChar char="•"/>
            </a:pPr>
            <a:r>
              <a:rPr lang="en-GB" sz="2000" dirty="0"/>
              <a:t>Conduct disorder</a:t>
            </a:r>
          </a:p>
          <a:p>
            <a:pPr marL="342900" indent="-342900">
              <a:buFont typeface="Arial" panose="020B0604020202020204" pitchFamily="34" charset="0"/>
              <a:buChar char="•"/>
            </a:pPr>
            <a:r>
              <a:rPr lang="en-GB" sz="2000" dirty="0"/>
              <a:t>Delinquency</a:t>
            </a:r>
          </a:p>
          <a:p>
            <a:pPr marL="342900" indent="-342900">
              <a:buFont typeface="Arial" panose="020B0604020202020204" pitchFamily="34" charset="0"/>
              <a:buChar char="•"/>
            </a:pPr>
            <a:r>
              <a:rPr lang="en-GB" sz="2000" dirty="0"/>
              <a:t>Vandalism</a:t>
            </a:r>
          </a:p>
        </p:txBody>
      </p:sp>
    </p:spTree>
    <p:extLst>
      <p:ext uri="{BB962C8B-B14F-4D97-AF65-F5344CB8AC3E}">
        <p14:creationId xmlns:p14="http://schemas.microsoft.com/office/powerpoint/2010/main" val="95772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1334"/>
            <a:ext cx="11071750" cy="553998"/>
          </a:xfrm>
        </p:spPr>
        <p:txBody>
          <a:bodyPr/>
          <a:lstStyle/>
          <a:p>
            <a:r>
              <a:rPr lang="en-GB" sz="3600" dirty="0">
                <a:solidFill>
                  <a:srgbClr val="A70081"/>
                </a:solidFill>
                <a:latin typeface="+mn-lt"/>
              </a:rPr>
              <a:t>Parental conflict &amp; </a:t>
            </a:r>
            <a:r>
              <a:rPr lang="en-GB" sz="3600" dirty="0">
                <a:solidFill>
                  <a:srgbClr val="0097DB"/>
                </a:solidFill>
                <a:latin typeface="+mn-lt"/>
              </a:rPr>
              <a:t>internalising</a:t>
            </a:r>
            <a:r>
              <a:rPr lang="en-GB" sz="3600" dirty="0">
                <a:solidFill>
                  <a:srgbClr val="A70081"/>
                </a:solidFill>
                <a:latin typeface="+mn-lt"/>
              </a:rPr>
              <a:t> behaviours…</a:t>
            </a:r>
          </a:p>
        </p:txBody>
      </p:sp>
      <p:sp>
        <p:nvSpPr>
          <p:cNvPr id="4" name="Slide Number Placeholder 3"/>
          <p:cNvSpPr>
            <a:spLocks noGrp="1"/>
          </p:cNvSpPr>
          <p:nvPr>
            <p:ph type="sldNum" sz="quarter" idx="7"/>
          </p:nvPr>
        </p:nvSpPr>
        <p:spPr/>
        <p:txBody>
          <a:bodyPr/>
          <a:lstStyle/>
          <a:p>
            <a:fld id="{B6F15528-21DE-4FAA-801E-634DDDAF4B2B}" type="slidenum">
              <a:rPr lang="en-GB" smtClean="0"/>
              <a:t>9</a:t>
            </a:fld>
            <a:endParaRPr lang="en-GB"/>
          </a:p>
        </p:txBody>
      </p:sp>
      <p:pic>
        <p:nvPicPr>
          <p:cNvPr id="6" name="OWAPstImg447314" descr="HRPH-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5279355"/>
            <a:ext cx="2864390" cy="129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702518" y="970629"/>
            <a:ext cx="5241082" cy="1323439"/>
          </a:xfrm>
          <a:prstGeom prst="rect">
            <a:avLst/>
          </a:prstGeom>
          <a:noFill/>
        </p:spPr>
        <p:txBody>
          <a:bodyPr wrap="square" rtlCol="0">
            <a:spAutoFit/>
          </a:bodyPr>
          <a:lstStyle/>
          <a:p>
            <a:pPr marL="285750" indent="-285750">
              <a:buFont typeface="Arial" panose="020B0604020202020204" pitchFamily="34" charset="0"/>
              <a:buChar char="•"/>
            </a:pPr>
            <a:r>
              <a:rPr lang="en-GB" sz="2000" dirty="0"/>
              <a:t>Withdrawal</a:t>
            </a:r>
            <a:r>
              <a:rPr lang="en-GB" dirty="0"/>
              <a:t> </a:t>
            </a:r>
          </a:p>
          <a:p>
            <a:pPr marL="285750" indent="-285750">
              <a:buFont typeface="Arial" panose="020B0604020202020204" pitchFamily="34" charset="0"/>
              <a:buChar char="•"/>
            </a:pPr>
            <a:r>
              <a:rPr lang="en-GB" sz="2000" dirty="0"/>
              <a:t>Inhibition</a:t>
            </a:r>
          </a:p>
          <a:p>
            <a:pPr marL="285750" indent="-285750">
              <a:buFont typeface="Arial" panose="020B0604020202020204" pitchFamily="34" charset="0"/>
              <a:buChar char="•"/>
            </a:pPr>
            <a:r>
              <a:rPr lang="en-GB" sz="2000" dirty="0"/>
              <a:t>Fearfulness and sadness</a:t>
            </a:r>
          </a:p>
          <a:p>
            <a:pPr marL="285750" indent="-285750">
              <a:buFont typeface="Arial" panose="020B0604020202020204" pitchFamily="34" charset="0"/>
              <a:buChar char="•"/>
            </a:pPr>
            <a:r>
              <a:rPr lang="en-GB" sz="2000" dirty="0"/>
              <a:t>Shyness</a:t>
            </a:r>
          </a:p>
        </p:txBody>
      </p:sp>
      <p:sp>
        <p:nvSpPr>
          <p:cNvPr id="3" name="Rectangle 2"/>
          <p:cNvSpPr/>
          <p:nvPr/>
        </p:nvSpPr>
        <p:spPr>
          <a:xfrm>
            <a:off x="381000" y="2812437"/>
            <a:ext cx="11304156" cy="2062103"/>
          </a:xfrm>
          <a:prstGeom prst="rect">
            <a:avLst/>
          </a:prstGeom>
        </p:spPr>
        <p:txBody>
          <a:bodyPr wrap="square">
            <a:spAutoFit/>
          </a:bodyPr>
          <a:lstStyle/>
          <a:p>
            <a:r>
              <a:rPr lang="en-GB" sz="3200" b="1" dirty="0"/>
              <a:t>Inter-parental conflict is associated with an increase in children’s internalising problems. Ongoing conflicts between parents and the emotional strain placed on children (across all ages) put children at significant risk for heightened anxiety and </a:t>
            </a:r>
            <a:r>
              <a:rPr lang="en-GB" sz="3200" b="1" dirty="0" smtClean="0"/>
              <a:t>low mood.</a:t>
            </a:r>
            <a:endParaRPr lang="en-GB" sz="3200" b="1" dirty="0"/>
          </a:p>
        </p:txBody>
      </p:sp>
      <p:sp>
        <p:nvSpPr>
          <p:cNvPr id="8" name="Rectangle 7"/>
          <p:cNvSpPr/>
          <p:nvPr/>
        </p:nvSpPr>
        <p:spPr>
          <a:xfrm>
            <a:off x="-211882" y="6085552"/>
            <a:ext cx="8517682" cy="584775"/>
          </a:xfrm>
          <a:prstGeom prst="rect">
            <a:avLst/>
          </a:prstGeom>
        </p:spPr>
        <p:txBody>
          <a:bodyPr wrap="square">
            <a:spAutoFit/>
          </a:bodyPr>
          <a:lstStyle/>
          <a:p>
            <a:pPr algn="r"/>
            <a:r>
              <a:rPr lang="en-GB" sz="1600" i="1" dirty="0"/>
              <a:t>WHAT WORKS TO ENHANCE INTER-PARENTAL RELATIONSHIPS AND IMPROVE OUTCOMES FOR CHILDREN, EARLY INTERVENTION FOUNDATION, 2016</a:t>
            </a:r>
          </a:p>
        </p:txBody>
      </p:sp>
      <p:sp>
        <p:nvSpPr>
          <p:cNvPr id="5" name="Rectangle 4"/>
          <p:cNvSpPr/>
          <p:nvPr/>
        </p:nvSpPr>
        <p:spPr>
          <a:xfrm>
            <a:off x="5916875" y="970629"/>
            <a:ext cx="6096000" cy="1015663"/>
          </a:xfrm>
          <a:prstGeom prst="rect">
            <a:avLst/>
          </a:prstGeom>
        </p:spPr>
        <p:txBody>
          <a:bodyPr>
            <a:spAutoFit/>
          </a:bodyPr>
          <a:lstStyle/>
          <a:p>
            <a:pPr marL="342900" indent="-342900">
              <a:buFont typeface="Arial" panose="020B0604020202020204" pitchFamily="34" charset="0"/>
              <a:buChar char="•"/>
            </a:pPr>
            <a:r>
              <a:rPr lang="en-GB" sz="2000" dirty="0"/>
              <a:t>Low self esteem</a:t>
            </a:r>
          </a:p>
          <a:p>
            <a:pPr marL="342900" indent="-342900">
              <a:buFont typeface="Arial" panose="020B0604020202020204" pitchFamily="34" charset="0"/>
              <a:buChar char="•"/>
            </a:pPr>
            <a:r>
              <a:rPr lang="en-GB" sz="2000" dirty="0"/>
              <a:t>Anxiety</a:t>
            </a:r>
          </a:p>
          <a:p>
            <a:pPr marL="342900" indent="-342900">
              <a:buFont typeface="Arial" panose="020B0604020202020204" pitchFamily="34" charset="0"/>
              <a:buChar char="•"/>
            </a:pPr>
            <a:r>
              <a:rPr lang="en-GB" sz="2000" dirty="0" smtClean="0"/>
              <a:t>Low mood</a:t>
            </a:r>
            <a:endParaRPr lang="en-GB" sz="2000" dirty="0"/>
          </a:p>
        </p:txBody>
      </p:sp>
    </p:spTree>
    <p:extLst>
      <p:ext uri="{BB962C8B-B14F-4D97-AF65-F5344CB8AC3E}">
        <p14:creationId xmlns:p14="http://schemas.microsoft.com/office/powerpoint/2010/main" val="3742266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66758C"/>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5093</TotalTime>
  <Words>2713</Words>
  <Application>Microsoft Office PowerPoint</Application>
  <PresentationFormat>Widescreen</PresentationFormat>
  <Paragraphs>366</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Baloo</vt:lpstr>
      <vt:lpstr>Calibri</vt:lpstr>
      <vt:lpstr>Roboto</vt:lpstr>
      <vt:lpstr>Office Theme</vt:lpstr>
      <vt:lpstr>PowerPoint Presentation</vt:lpstr>
      <vt:lpstr>PowerPoint Presentation</vt:lpstr>
      <vt:lpstr>Relationship distress </vt:lpstr>
      <vt:lpstr>Parental Conflict Defined</vt:lpstr>
      <vt:lpstr>Research tell us…..</vt:lpstr>
      <vt:lpstr>Research tell us…..</vt:lpstr>
      <vt:lpstr>Parental conflict &amp; academic achievement…</vt:lpstr>
      <vt:lpstr>Parental conflict &amp; externalising behaviours…</vt:lpstr>
      <vt:lpstr>Parental conflict &amp; internalising behaviours…</vt:lpstr>
      <vt:lpstr>Defining parent couple relationships…</vt:lpstr>
      <vt:lpstr>PowerPoint Presentation</vt:lpstr>
      <vt:lpstr>PowerPoint Presentation</vt:lpstr>
      <vt:lpstr>So why do inter- parental relationships matter?</vt:lpstr>
      <vt:lpstr>Inter-parental relationships matter to children</vt:lpstr>
      <vt:lpstr>Relationship insight</vt:lpstr>
      <vt:lpstr>Relationship insight: A Case Example </vt:lpstr>
      <vt:lpstr>PowerPoint Presentation</vt:lpstr>
      <vt:lpstr>PowerPoint Presentation</vt:lpstr>
      <vt:lpstr>Impact of inter-parental conflict</vt:lpstr>
      <vt:lpstr>Impact of parental conflict on parenting</vt:lpstr>
      <vt:lpstr>Parental conflict – Spotting signs in children</vt:lpstr>
      <vt:lpstr>Approaching parental conflict: School’s Experience</vt:lpstr>
      <vt:lpstr>Thinking about parental conflict: Case Study </vt:lpstr>
      <vt:lpstr>Having helpful conversations</vt:lpstr>
      <vt:lpstr>Having helpful conversations: Recognise</vt:lpstr>
      <vt:lpstr>Having helpful conversations: Respond</vt:lpstr>
      <vt:lpstr>Having helpful conversations: Review</vt:lpstr>
      <vt:lpstr>How can our school support parental relationships?</vt:lpstr>
      <vt:lpstr>How can our school support parental relationships?</vt:lpstr>
      <vt:lpstr>How can our school support parental relationships?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Jan.Mitcheson</dc:creator>
  <cp:lastModifiedBy>Katie Cramphorn</cp:lastModifiedBy>
  <cp:revision>214</cp:revision>
  <cp:lastPrinted>2018-05-09T15:36:02Z</cp:lastPrinted>
  <dcterms:created xsi:type="dcterms:W3CDTF">2017-09-15T10:09:33Z</dcterms:created>
  <dcterms:modified xsi:type="dcterms:W3CDTF">2019-10-30T16:19:23Z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2017-09-10T00:00:00Z</vt:filetime>
  </property>
  <property fmtid="{D5CDD505-2E9C-101B-9397-08002B2CF9AE}" pid="3" name="Creator">
    <vt:lpwstr>Adobe InDesign CC 2017 (Macintosh)</vt:lpwstr>
  </property>
  <property fmtid="{D5CDD505-2E9C-101B-9397-08002B2CF9AE}" pid="4" name="LastSaved">
    <vt:filetime>2017-09-15T00:00:00Z</vt:filetime>
  </property>
</Properties>
</file>